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9_A751F36D.xml" ContentType="application/vnd.ms-powerpoint.comments+xml"/>
  <Override PartName="/ppt/notesSlides/notesSlide6.xml" ContentType="application/vnd.openxmlformats-officedocument.presentationml.notesSlide+xml"/>
  <Override PartName="/ppt/comments/modernComment_11A_9A644E31.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C_665F17E4.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E_C05A0004.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13_C05A7041.xml" ContentType="application/vnd.ms-powerpoint.comments+xml"/>
  <Override PartName="/ppt/notesSlides/notesSlide17.xml" ContentType="application/vnd.openxmlformats-officedocument.presentationml.notesSlide+xml"/>
  <Override PartName="/ppt/comments/modernComment_117_78DE74A8.xml" ContentType="application/vnd.ms-powerpoint.comments+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comments/modernComment_120_6F692313.xml" ContentType="application/vnd.ms-powerpoint.comments+xml"/>
  <Override PartName="/ppt/tags/tag5.xml" ContentType="application/vnd.openxmlformats-officedocument.presentationml.tags+xml"/>
  <Override PartName="/ppt/notesSlides/notesSlide21.xml" ContentType="application/vnd.openxmlformats-officedocument.presentationml.notesSlide+xml"/>
  <Override PartName="/ppt/comments/modernComment_121_1CFD69FF.xml" ContentType="application/vnd.ms-powerpoint.comments+xml"/>
  <Override PartName="/ppt/notesSlides/notesSlide22.xml" ContentType="application/vnd.openxmlformats-officedocument.presentationml.notesSlide+xml"/>
  <Override PartName="/ppt/comments/modernComment_123_8DADEEEC.xml" ContentType="application/vnd.ms-powerpoint.comments+xml"/>
  <Override PartName="/ppt/tags/tag6.xml" ContentType="application/vnd.openxmlformats-officedocument.presentationml.tags+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comments/modernComment_102_B2DEB3D6.xml" ContentType="application/vnd.ms-powerpoint.comments+xml"/>
  <Override PartName="/ppt/tags/tag8.xml" ContentType="application/vnd.openxmlformats-officedocument.presentationml.tags+xml"/>
  <Override PartName="/ppt/notesSlides/notesSlide25.xml" ContentType="application/vnd.openxmlformats-officedocument.presentationml.notesSlide+xml"/>
  <Override PartName="/ppt/comments/modernComment_124_311973B5.xml" ContentType="application/vnd.ms-powerpoint.comments+xml"/>
  <Override PartName="/ppt/notesSlides/notesSlide26.xml" ContentType="application/vnd.openxmlformats-officedocument.presentationml.notesSlide+xml"/>
  <Override PartName="/ppt/comments/modernComment_125_47CE02F3.xml" ContentType="application/vnd.ms-powerpoint.comments+xml"/>
  <Override PartName="/ppt/tags/tag9.xml" ContentType="application/vnd.openxmlformats-officedocument.presentationml.tags+xml"/>
  <Override PartName="/ppt/notesSlides/notesSlide27.xml" ContentType="application/vnd.openxmlformats-officedocument.presentationml.notesSlide+xml"/>
  <Override PartName="/ppt/comments/modernComment_126_3B656A52.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0" r:id="rId3"/>
    <p:sldId id="261" r:id="rId4"/>
    <p:sldId id="263" r:id="rId5"/>
    <p:sldId id="264" r:id="rId6"/>
    <p:sldId id="265" r:id="rId7"/>
    <p:sldId id="282" r:id="rId8"/>
    <p:sldId id="267" r:id="rId9"/>
    <p:sldId id="268" r:id="rId10"/>
    <p:sldId id="269" r:id="rId11"/>
    <p:sldId id="270" r:id="rId12"/>
    <p:sldId id="277" r:id="rId13"/>
    <p:sldId id="274" r:id="rId14"/>
    <p:sldId id="276" r:id="rId15"/>
    <p:sldId id="272" r:id="rId16"/>
    <p:sldId id="273" r:id="rId17"/>
    <p:sldId id="275" r:id="rId18"/>
    <p:sldId id="279" r:id="rId19"/>
    <p:sldId id="283" r:id="rId20"/>
    <p:sldId id="286" r:id="rId21"/>
    <p:sldId id="287" r:id="rId22"/>
    <p:sldId id="288" r:id="rId23"/>
    <p:sldId id="289" r:id="rId24"/>
    <p:sldId id="291" r:id="rId25"/>
    <p:sldId id="290" r:id="rId26"/>
    <p:sldId id="258" r:id="rId27"/>
    <p:sldId id="292" r:id="rId28"/>
    <p:sldId id="293" r:id="rId29"/>
    <p:sldId id="294" r:id="rId30"/>
    <p:sldId id="280" r:id="rId31"/>
    <p:sldId id="295" r:id="rId32"/>
    <p:sldId id="278" r:id="rId33"/>
    <p:sldId id="28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D764D-582E-F8D2-54BC-75108D89DF80}" name="Torres, Jamilette" initials="TJ" userId="S::Jamilette.Torres@ct.gov::870541e7-18dc-4273-85bb-a8ed9765fa28" providerId="AD"/>
  <p188:author id="{27AB8BDC-39ED-47BC-B6C0-A985FB1A77AD}" name="Brown, Andrew T" initials="BAT" userId="S::Andrew.Brown@ct.gov::292772eb-219c-4b75-9d0a-4c31872bb3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74694" autoAdjust="0"/>
  </p:normalViewPr>
  <p:slideViewPr>
    <p:cSldViewPr>
      <p:cViewPr varScale="1">
        <p:scale>
          <a:sx n="89" d="100"/>
          <a:sy n="89" d="100"/>
        </p:scale>
        <p:origin x="2288"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omments/modernComment_102_B2DEB3D6.xml><?xml version="1.0" encoding="utf-8"?>
<p188:cmLst xmlns:a="http://schemas.openxmlformats.org/drawingml/2006/main" xmlns:r="http://schemas.openxmlformats.org/officeDocument/2006/relationships" xmlns:p188="http://schemas.microsoft.com/office/powerpoint/2018/8/main">
  <p188:cm id="{CD2D8D0A-5E7C-47EE-A461-115BAFE0C0F7}" authorId="{27AB8BDC-39ED-47BC-B6C0-A985FB1A77AD}" created="2023-05-19T18:09:22.188">
    <pc:sldMkLst xmlns:pc="http://schemas.microsoft.com/office/powerpoint/2013/main/command">
      <pc:docMk/>
      <pc:sldMk cId="3000939478" sldId="258"/>
    </pc:sldMkLst>
    <p188:txBody>
      <a:bodyPr/>
      <a:lstStyle/>
      <a:p>
        <a:r>
          <a:rPr lang="en-US"/>
          <a:t>Face to face interviews are no longer required and are now optional. Interviews are done over the phone unless the client prefers an in-office interview</a:t>
        </a:r>
      </a:p>
    </p188:txBody>
  </p188:cm>
  <p188:cm id="{BFE9113C-0EB1-4D96-BC4B-E7EDFA9152CD}" authorId="{A0ED764D-582E-F8D2-54BC-75108D89DF80}" created="2023-05-22T15:20:31.971">
    <pc:sldMkLst xmlns:pc="http://schemas.microsoft.com/office/powerpoint/2013/main/command">
      <pc:docMk/>
      <pc:sldMk cId="3000939478" sldId="258"/>
    </pc:sldMkLst>
    <p188:txBody>
      <a:bodyPr/>
      <a:lstStyle/>
      <a:p>
        <a:r>
          <a:rPr lang="en-US"/>
          <a:t>Last sentence can be rephrased as follows:  Before your TFA case can be granted, you must complete a Service Needs Assessment and attend a mandatory orientation with the JFES program.</a:t>
        </a:r>
      </a:p>
    </p188:txBody>
  </p188:cm>
</p188:cmLst>
</file>

<file path=ppt/comments/modernComment_109_A751F36D.xml><?xml version="1.0" encoding="utf-8"?>
<p188:cmLst xmlns:a="http://schemas.openxmlformats.org/drawingml/2006/main" xmlns:r="http://schemas.openxmlformats.org/officeDocument/2006/relationships" xmlns:p188="http://schemas.microsoft.com/office/powerpoint/2018/8/main">
  <p188:cm id="{739EF3EE-66CE-4FDA-BFE9-3574EB37F084}" authorId="{27AB8BDC-39ED-47BC-B6C0-A985FB1A77AD}" created="2023-05-22T12:32:09.115">
    <pc:sldMkLst xmlns:pc="http://schemas.microsoft.com/office/powerpoint/2013/main/command">
      <pc:docMk/>
      <pc:sldMk cId="2807165805" sldId="265"/>
    </pc:sldMkLst>
    <p188:txBody>
      <a:bodyPr/>
      <a:lstStyle/>
      <a:p>
        <a:r>
          <a:rPr lang="en-US"/>
          <a:t>Comment below for Income Limits is incorrect. An individual who is collecting a private pension of $100 per month would NOT be eligible for $233 in SAGA. The $100 is countable income that is subtracted from the benefit level. This individual would only qualify for $133.00. See eRegs Sec. 17b-198-10. Calculation of benefits</a:t>
        </a:r>
      </a:p>
    </p188:txBody>
  </p188:cm>
</p188:cmLst>
</file>

<file path=ppt/comments/modernComment_10C_665F17E4.xml><?xml version="1.0" encoding="utf-8"?>
<p188:cmLst xmlns:a="http://schemas.openxmlformats.org/drawingml/2006/main" xmlns:r="http://schemas.openxmlformats.org/officeDocument/2006/relationships" xmlns:p188="http://schemas.microsoft.com/office/powerpoint/2018/8/main">
  <p188:cm id="{FA73B8A6-64E4-44C9-9C53-11BCCCA36AFE}" authorId="{27AB8BDC-39ED-47BC-B6C0-A985FB1A77AD}" created="2023-05-22T12:34:43.854">
    <pc:sldMkLst xmlns:pc="http://schemas.microsoft.com/office/powerpoint/2013/main/command">
      <pc:docMk/>
      <pc:sldMk cId="1717508068" sldId="268"/>
    </pc:sldMkLst>
    <p188:txBody>
      <a:bodyPr/>
      <a:lstStyle/>
      <a:p>
        <a:r>
          <a:rPr lang="en-US"/>
          <a:t>Medical packet is not required. Doctor's statement listing the duration is acceptable for short term</a:t>
        </a:r>
      </a:p>
    </p188:txBody>
  </p188:cm>
</p188:cmLst>
</file>

<file path=ppt/comments/modernComment_10E_C05A0004.xml><?xml version="1.0" encoding="utf-8"?>
<p188:cmLst xmlns:a="http://schemas.openxmlformats.org/drawingml/2006/main" xmlns:r="http://schemas.openxmlformats.org/officeDocument/2006/relationships" xmlns:p188="http://schemas.microsoft.com/office/powerpoint/2018/8/main">
  <p188:cm id="{06A2CAB4-1BC2-4F48-BAE4-A4500BA4D402}" authorId="{27AB8BDC-39ED-47BC-B6C0-A985FB1A77AD}" created="2023-05-22T12:35:13.943">
    <pc:sldMkLst xmlns:pc="http://schemas.microsoft.com/office/powerpoint/2013/main/command">
      <pc:docMk/>
      <pc:sldMk cId="3227123716" sldId="270"/>
    </pc:sldMkLst>
    <p188:txBody>
      <a:bodyPr/>
      <a:lstStyle/>
      <a:p>
        <a:r>
          <a:rPr lang="en-US"/>
          <a:t>W-650 is required.</a:t>
        </a:r>
      </a:p>
    </p188:txBody>
  </p188:cm>
</p188:cmLst>
</file>

<file path=ppt/comments/modernComment_113_C05A7041.xml><?xml version="1.0" encoding="utf-8"?>
<p188:cmLst xmlns:a="http://schemas.openxmlformats.org/drawingml/2006/main" xmlns:r="http://schemas.openxmlformats.org/officeDocument/2006/relationships" xmlns:p188="http://schemas.microsoft.com/office/powerpoint/2018/8/main">
  <p188:cm id="{269ACCF3-E51D-4628-96F4-1C7E9BC6D3AD}" authorId="{27AB8BDC-39ED-47BC-B6C0-A985FB1A77AD}" created="2023-05-22T12:36:41.503">
    <pc:sldMkLst xmlns:pc="http://schemas.microsoft.com/office/powerpoint/2013/main/command">
      <pc:docMk/>
      <pc:sldMk cId="3227152449" sldId="275"/>
    </pc:sldMkLst>
    <p188:txBody>
      <a:bodyPr/>
      <a:lstStyle/>
      <a:p>
        <a:r>
          <a:rPr lang="en-US"/>
          <a:t>Is no longer sent to CO</a:t>
        </a:r>
      </a:p>
    </p188:txBody>
  </p188:cm>
</p188:cmLst>
</file>

<file path=ppt/comments/modernComment_117_78DE74A8.xml><?xml version="1.0" encoding="utf-8"?>
<p188:cmLst xmlns:a="http://schemas.openxmlformats.org/drawingml/2006/main" xmlns:r="http://schemas.openxmlformats.org/officeDocument/2006/relationships" xmlns:p188="http://schemas.microsoft.com/office/powerpoint/2018/8/main">
  <p188:cm id="{AF281461-EFEA-4026-92DB-E353F9AD6D11}" authorId="{27AB8BDC-39ED-47BC-B6C0-A985FB1A77AD}" created="2023-05-22T12:37:19.362">
    <pc:sldMkLst xmlns:pc="http://schemas.microsoft.com/office/powerpoint/2013/main/command">
      <pc:docMk/>
      <pc:sldMk cId="2027844776" sldId="279"/>
    </pc:sldMkLst>
    <p188:txBody>
      <a:bodyPr/>
      <a:lstStyle/>
      <a:p>
        <a:r>
          <a:rPr lang="en-US"/>
          <a:t>SAGA is a 12 month cycle if approved for anything besides short-term transitional.</a:t>
        </a:r>
      </a:p>
    </p188:txBody>
  </p188:cm>
</p188:cmLst>
</file>

<file path=ppt/comments/modernComment_11A_9A644E31.xml><?xml version="1.0" encoding="utf-8"?>
<p188:cmLst xmlns:a="http://schemas.openxmlformats.org/drawingml/2006/main" xmlns:r="http://schemas.openxmlformats.org/officeDocument/2006/relationships" xmlns:p188="http://schemas.microsoft.com/office/powerpoint/2018/8/main">
  <p188:cm id="{2BBAC98F-8472-4455-8F57-0D792930DA6C}" authorId="{27AB8BDC-39ED-47BC-B6C0-A985FB1A77AD}" created="2023-05-22T12:32:38.905">
    <pc:sldMkLst xmlns:pc="http://schemas.microsoft.com/office/powerpoint/2013/main/command">
      <pc:docMk/>
      <pc:sldMk cId="2590264881" sldId="282"/>
    </pc:sldMkLst>
    <p188:txBody>
      <a:bodyPr/>
      <a:lstStyle/>
      <a:p>
        <a:r>
          <a:rPr lang="en-US"/>
          <a:t>W-1E or ONAP or interactive application in person.</a:t>
        </a:r>
      </a:p>
    </p188:txBody>
  </p188:cm>
  <p188:cm id="{CE13A700-B49D-4300-928D-EB75F1E59F8E}" authorId="{27AB8BDC-39ED-47BC-B6C0-A985FB1A77AD}" created="2023-05-22T12:33:26.313">
    <pc:sldMkLst xmlns:pc="http://schemas.microsoft.com/office/powerpoint/2013/main/command">
      <pc:docMk/>
      <pc:sldMk cId="2590264881" sldId="282"/>
    </pc:sldMkLst>
    <p188:txBody>
      <a:bodyPr/>
      <a:lstStyle/>
      <a:p>
        <a:r>
          <a:rPr lang="en-US"/>
          <a:t>Medical packet is only required if the individual says they cannot work for more than 6 months. Otherwise a doctor's statement is acceptable, or non-medical eligibility does not require packets at all.</a:t>
        </a:r>
      </a:p>
    </p188:txBody>
  </p188:cm>
  <p188:cm id="{C445A3C6-8BD0-4C8F-BDA6-20EDBD0504BF}" authorId="{27AB8BDC-39ED-47BC-B6C0-A985FB1A77AD}" created="2023-05-22T12:34:05.311">
    <pc:sldMkLst xmlns:pc="http://schemas.microsoft.com/office/powerpoint/2013/main/command">
      <pc:docMk/>
      <pc:sldMk cId="2590264881" sldId="282"/>
    </pc:sldMkLst>
    <p188:txBody>
      <a:bodyPr/>
      <a:lstStyle/>
      <a:p>
        <a:r>
          <a:rPr lang="en-US"/>
          <a:t>This slide should specify that it is for Long Term Transitional / Medically Unemployable ONLY</a:t>
        </a:r>
      </a:p>
    </p188:txBody>
  </p188:cm>
</p188:cmLst>
</file>

<file path=ppt/comments/modernComment_120_6F692313.xml><?xml version="1.0" encoding="utf-8"?>
<p188:cmLst xmlns:a="http://schemas.openxmlformats.org/drawingml/2006/main" xmlns:r="http://schemas.openxmlformats.org/officeDocument/2006/relationships" xmlns:p188="http://schemas.microsoft.com/office/powerpoint/2018/8/main">
  <p188:cm id="{36D2EF25-AAB9-4347-82B3-D497F558B30D}" authorId="{27AB8BDC-39ED-47BC-B6C0-A985FB1A77AD}" created="2023-05-19T17:57:54.438">
    <pc:sldMkLst xmlns:pc="http://schemas.microsoft.com/office/powerpoint/2013/main/command">
      <pc:docMk/>
      <pc:sldMk cId="1869161235" sldId="274"/>
    </pc:sldMkLst>
    <p188:txBody>
      <a:bodyPr/>
      <a:lstStyle/>
      <a:p>
        <a:r>
          <a:rPr lang="en-US"/>
          <a:t>Liens are no longer placed on any property</a:t>
        </a:r>
      </a:p>
    </p188:txBody>
  </p188:cm>
  <p188:cm id="{E3D02990-C649-4F4D-87D2-428B486FF236}" authorId="{A0ED764D-582E-F8D2-54BC-75108D89DF80}" created="2023-05-22T15:36:53.131">
    <pc:sldMkLst xmlns:pc="http://schemas.microsoft.com/office/powerpoint/2013/main/command">
      <pc:docMk/>
      <pc:sldMk cId="1869161235" sldId="274"/>
    </pc:sldMkLst>
    <p188:txBody>
      <a:bodyPr/>
      <a:lstStyle/>
      <a:p>
        <a:r>
          <a:rPr lang="en-US"/>
          <a:t>Revise 2nd sentence in notes as TFA no longer has regions. TFA Income limits no  longer have Region A, B, C but have rather been combined to reflect the same income limit/standards for all across the state. </a:t>
        </a:r>
      </a:p>
    </p188:txBody>
  </p188:cm>
</p188:cmLst>
</file>

<file path=ppt/comments/modernComment_121_1CFD69FF.xml><?xml version="1.0" encoding="utf-8"?>
<p188:cmLst xmlns:a="http://schemas.openxmlformats.org/drawingml/2006/main" xmlns:r="http://schemas.openxmlformats.org/officeDocument/2006/relationships" xmlns:p188="http://schemas.microsoft.com/office/powerpoint/2018/8/main">
  <p188:cm id="{0C053310-5C5A-45CC-84F9-7A294BEE1BF9}" authorId="{27AB8BDC-39ED-47BC-B6C0-A985FB1A77AD}" created="2023-05-19T18:01:54.060">
    <pc:sldMkLst xmlns:pc="http://schemas.microsoft.com/office/powerpoint/2013/main/command">
      <pc:docMk/>
      <pc:sldMk cId="486369791" sldId="275"/>
    </pc:sldMkLst>
    <p188:txBody>
      <a:bodyPr/>
      <a:lstStyle/>
      <a:p>
        <a:r>
          <a:rPr lang="en-US"/>
          <a:t>In the notes regarding unearned income it may be clearer to say "all unearned income is counted dollar for dollar against the payment standard. Meaning a client with unearned income in excess of the payment standard would not be eligible."</a:t>
        </a:r>
      </a:p>
    </p188:txBody>
  </p188:cm>
</p188:cmLst>
</file>

<file path=ppt/comments/modernComment_123_8DADEEEC.xml><?xml version="1.0" encoding="utf-8"?>
<p188:cmLst xmlns:a="http://schemas.openxmlformats.org/drawingml/2006/main" xmlns:r="http://schemas.openxmlformats.org/officeDocument/2006/relationships" xmlns:p188="http://schemas.microsoft.com/office/powerpoint/2018/8/main">
  <p188:cm id="{B5F79FF4-781D-4F40-A62A-23F68B05DAB0}" authorId="{A0ED764D-582E-F8D2-54BC-75108D89DF80}" created="2023-05-22T15:16:15.300">
    <pc:sldMkLst xmlns:pc="http://schemas.microsoft.com/office/powerpoint/2013/main/command">
      <pc:docMk/>
      <pc:sldMk cId="2376986348" sldId="267"/>
    </pc:sldMkLst>
    <p188:txBody>
      <a:bodyPr/>
      <a:lstStyle/>
      <a:p>
        <a:r>
          <a:rPr lang="en-US"/>
          <a:t>Rental income should be removed as it can be considered self employment income and earned income. </a:t>
        </a:r>
      </a:p>
    </p188:txBody>
  </p188:cm>
</p188:cmLst>
</file>

<file path=ppt/comments/modernComment_124_311973B5.xml><?xml version="1.0" encoding="utf-8"?>
<p188:cmLst xmlns:a="http://schemas.openxmlformats.org/drawingml/2006/main" xmlns:r="http://schemas.openxmlformats.org/officeDocument/2006/relationships" xmlns:p188="http://schemas.microsoft.com/office/powerpoint/2018/8/main">
  <p188:cm id="{326DAB9E-ABAF-45E5-A7A9-7C89A87C15FA}" authorId="{27AB8BDC-39ED-47BC-B6C0-A985FB1A77AD}" created="2023-05-19T18:11:22.251">
    <pc:sldMkLst xmlns:pc="http://schemas.microsoft.com/office/powerpoint/2013/main/command">
      <pc:docMk/>
      <pc:sldMk cId="823751605" sldId="278"/>
    </pc:sldMkLst>
    <p188:txBody>
      <a:bodyPr/>
      <a:lstStyle/>
      <a:p>
        <a:r>
          <a:rPr lang="en-US"/>
          <a:t>Quit/fire penalties or prior sanctions no longer disqualify someone from additional extensions. I struck that out of the notes.</a:t>
        </a:r>
      </a:p>
    </p188:txBody>
  </p188:cm>
  <p188:cm id="{809DA85D-E1A1-46C4-AD44-FB801025DD8D}" authorId="{27AB8BDC-39ED-47BC-B6C0-A985FB1A77AD}" created="2023-05-19T18:12:59.450">
    <pc:sldMkLst xmlns:pc="http://schemas.microsoft.com/office/powerpoint/2013/main/command">
      <pc:docMk/>
      <pc:sldMk cId="823751605" sldId="278"/>
    </pc:sldMkLst>
    <p188:txBody>
      <a:bodyPr/>
      <a:lstStyle/>
      <a:p>
        <a:r>
          <a:rPr lang="en-US"/>
          <a:t>Added a line at the end about being exempt from the time limit</a:t>
        </a:r>
      </a:p>
    </p188:txBody>
  </p188:cm>
</p188:cmLst>
</file>

<file path=ppt/comments/modernComment_125_47CE02F3.xml><?xml version="1.0" encoding="utf-8"?>
<p188:cmLst xmlns:a="http://schemas.openxmlformats.org/drawingml/2006/main" xmlns:r="http://schemas.openxmlformats.org/officeDocument/2006/relationships" xmlns:p188="http://schemas.microsoft.com/office/powerpoint/2018/8/main">
  <p188:cm id="{E81A0288-05CF-4D21-A536-0794E58BDA31}" authorId="{27AB8BDC-39ED-47BC-B6C0-A985FB1A77AD}" created="2023-05-19T18:13:52.357">
    <pc:sldMkLst xmlns:pc="http://schemas.microsoft.com/office/powerpoint/2013/main/command">
      <pc:docMk/>
      <pc:sldMk cId="1204683507" sldId="282"/>
    </pc:sldMkLst>
    <p188:txBody>
      <a:bodyPr/>
      <a:lstStyle/>
      <a:p>
        <a:r>
          <a:rPr lang="en-US"/>
          <a:t>Removed a line about 35hr/wk</a:t>
        </a:r>
      </a:p>
    </p188:txBody>
  </p188:cm>
</p188:cmLst>
</file>

<file path=ppt/comments/modernComment_126_3B656A52.xml><?xml version="1.0" encoding="utf-8"?>
<p188:cmLst xmlns:a="http://schemas.openxmlformats.org/drawingml/2006/main" xmlns:r="http://schemas.openxmlformats.org/officeDocument/2006/relationships" xmlns:p188="http://schemas.microsoft.com/office/powerpoint/2018/8/main">
  <p188:cm id="{40867C89-82F6-4A8F-BF9D-96FBD5AD10F3}" authorId="{27AB8BDC-39ED-47BC-B6C0-A985FB1A77AD}" created="2023-05-19T18:14:56.448">
    <pc:sldMkLst xmlns:pc="http://schemas.microsoft.com/office/powerpoint/2013/main/command">
      <pc:docMk/>
      <pc:sldMk cId="996502098" sldId="279"/>
    </pc:sldMkLst>
    <p188:txBody>
      <a:bodyPr/>
      <a:lstStyle/>
      <a:p>
        <a:r>
          <a:rPr lang="en-US"/>
          <a:t>Changed "most applicants will be mandatory" to "Many". There are actually almost twice the number of exempt clients than time limited.</a:t>
        </a:r>
      </a:p>
    </p188:txBody>
  </p188:cm>
  <p188:cm id="{7A91DAC2-0739-4941-AA8A-35AD6E82104B}" authorId="{A0ED764D-582E-F8D2-54BC-75108D89DF80}" created="2023-05-22T15:28:50.759">
    <pc:sldMkLst xmlns:pc="http://schemas.microsoft.com/office/powerpoint/2013/main/command">
      <pc:docMk/>
      <pc:sldMk cId="996502098" sldId="279"/>
    </pc:sldMkLst>
    <p188:txBody>
      <a:bodyPr/>
      <a:lstStyle/>
      <a:p>
        <a:r>
          <a:rPr lang="en-US"/>
          <a:t>Should add to last sentence from 2nd paragraph - In a 2 parent family, only one parent would be exempt while the other must remain mandatory, this is decided by the client.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50A07-6B2F-498A-B972-169B4630486B}" type="datetimeFigureOut">
              <a:rPr lang="en-US" smtClean="0"/>
              <a:t>7/17/24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C3ABE6-F5B5-4410-A010-E81D7A1F6220}" type="slidenum">
              <a:rPr lang="en-US" smtClean="0"/>
              <a:t>‹#›</a:t>
            </a:fld>
            <a:endParaRPr lang="en-US"/>
          </a:p>
        </p:txBody>
      </p:sp>
    </p:spTree>
    <p:extLst>
      <p:ext uri="{BB962C8B-B14F-4D97-AF65-F5344CB8AC3E}">
        <p14:creationId xmlns:p14="http://schemas.microsoft.com/office/powerpoint/2010/main" val="1865077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A033CE-42BD-48B0-899B-D9D2A3E08DBF}" type="slidenum">
              <a:rPr lang="en-US" smtClean="0"/>
              <a:t>1</a:t>
            </a:fld>
            <a:endParaRPr lang="en-US" dirty="0"/>
          </a:p>
        </p:txBody>
      </p:sp>
    </p:spTree>
    <p:extLst>
      <p:ext uri="{BB962C8B-B14F-4D97-AF65-F5344CB8AC3E}">
        <p14:creationId xmlns:p14="http://schemas.microsoft.com/office/powerpoint/2010/main" val="732350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Unemployable is defined in policy as can’t work for at least 6 months plus other criteria has to be met (see UPM 8080.25 B.1.)  Transitional long term is defined at UPM 8080.25B.2 as 6 months or more.</a:t>
            </a:r>
          </a:p>
        </p:txBody>
      </p:sp>
      <p:sp>
        <p:nvSpPr>
          <p:cNvPr id="4" name="Slide Number Placeholder 3"/>
          <p:cNvSpPr>
            <a:spLocks noGrp="1"/>
          </p:cNvSpPr>
          <p:nvPr>
            <p:ph type="sldNum" sz="quarter" idx="10"/>
          </p:nvPr>
        </p:nvSpPr>
        <p:spPr/>
        <p:txBody>
          <a:bodyPr/>
          <a:lstStyle/>
          <a:p>
            <a:fld id="{072C7ABD-2931-4314-B166-A0B12DE27CC6}" type="slidenum">
              <a:rPr lang="en-US" smtClean="0"/>
              <a:t>11</a:t>
            </a:fld>
            <a:endParaRPr lang="en-US"/>
          </a:p>
        </p:txBody>
      </p:sp>
    </p:spTree>
    <p:extLst>
      <p:ext uri="{BB962C8B-B14F-4D97-AF65-F5344CB8AC3E}">
        <p14:creationId xmlns:p14="http://schemas.microsoft.com/office/powerpoint/2010/main" val="17497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2C7ABD-2931-4314-B166-A0B12DE27CC6}" type="slidenum">
              <a:rPr lang="en-US" smtClean="0"/>
              <a:t>12</a:t>
            </a:fld>
            <a:endParaRPr lang="en-US"/>
          </a:p>
        </p:txBody>
      </p:sp>
    </p:spTree>
    <p:extLst>
      <p:ext uri="{BB962C8B-B14F-4D97-AF65-F5344CB8AC3E}">
        <p14:creationId xmlns:p14="http://schemas.microsoft.com/office/powerpoint/2010/main" val="359090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Colonial Cooperative Care, more commonly referred to as CCC, is a group of medical professionals </a:t>
            </a:r>
            <a:r>
              <a:rPr lang="en-US" baseline="0" dirty="0"/>
              <a:t>who perform impartial medical reviews. The group conducts hand on examinations for disability or return to work. The panel of professionals focus on the ability to work, with extend and duration of disability taken into consideration. The review is done thoroughly and without bias. CCC will work directly with doctor offices and staff to see that the final report covers what is being requested. They are experts on the federal criteria used to determine disability and have access to a variety of resources to help make their determinations. Since the workers at DSS are not licensed physicians or medical professionals, none of the determinations for disability or employability are made by us. Once CCC completes their review, they send the determination back to DSS. At that point, any additional actions will be taken depending what CCC recommends.</a:t>
            </a:r>
            <a:endParaRPr lang="en-US" dirty="0"/>
          </a:p>
        </p:txBody>
      </p:sp>
      <p:sp>
        <p:nvSpPr>
          <p:cNvPr id="4" name="Slide Number Placeholder 3"/>
          <p:cNvSpPr>
            <a:spLocks noGrp="1"/>
          </p:cNvSpPr>
          <p:nvPr>
            <p:ph type="sldNum" sz="quarter" idx="10"/>
          </p:nvPr>
        </p:nvSpPr>
        <p:spPr/>
        <p:txBody>
          <a:bodyPr/>
          <a:lstStyle/>
          <a:p>
            <a:fld id="{5F7602A3-009D-4335-978C-91EE05469F81}" type="slidenum">
              <a:rPr lang="en-US" smtClean="0"/>
              <a:t>13</a:t>
            </a:fld>
            <a:endParaRPr lang="en-US"/>
          </a:p>
        </p:txBody>
      </p:sp>
    </p:spTree>
    <p:extLst>
      <p:ext uri="{BB962C8B-B14F-4D97-AF65-F5344CB8AC3E}">
        <p14:creationId xmlns:p14="http://schemas.microsoft.com/office/powerpoint/2010/main" val="166412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2C7ABD-2931-4314-B166-A0B12DE27CC6}" type="slidenum">
              <a:rPr lang="en-US" smtClean="0"/>
              <a:t>14</a:t>
            </a:fld>
            <a:endParaRPr lang="en-US"/>
          </a:p>
        </p:txBody>
      </p:sp>
    </p:spTree>
    <p:extLst>
      <p:ext uri="{BB962C8B-B14F-4D97-AF65-F5344CB8AC3E}">
        <p14:creationId xmlns:p14="http://schemas.microsoft.com/office/powerpoint/2010/main" val="1482861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Client Supplement for Medical Information is similar</a:t>
            </a:r>
            <a:r>
              <a:rPr lang="en-US" baseline="0" dirty="0"/>
              <a:t> to the Doctor’s Medical Report except this is going to be completed by the client. The client will assess their own health problems and document how these problems affect them. This form should be completed with effort and to the best of the client’s ability as this form will be reviewed by the medical review team and will play a role in the overall determination of the client’s unemployability. The questions range from “Are you right handed or left handed?” to “What is the heaviest weight that you’ve lifted?” The client can request that a DSS worker help them in completing the form but the form must be signed by the client.</a:t>
            </a:r>
            <a:endParaRPr lang="en-US" dirty="0"/>
          </a:p>
        </p:txBody>
      </p:sp>
      <p:sp>
        <p:nvSpPr>
          <p:cNvPr id="4" name="Slide Number Placeholder 3"/>
          <p:cNvSpPr>
            <a:spLocks noGrp="1"/>
          </p:cNvSpPr>
          <p:nvPr>
            <p:ph type="sldNum" sz="quarter" idx="10"/>
          </p:nvPr>
        </p:nvSpPr>
        <p:spPr/>
        <p:txBody>
          <a:bodyPr/>
          <a:lstStyle/>
          <a:p>
            <a:fld id="{5F7602A3-009D-4335-978C-91EE05469F81}" type="slidenum">
              <a:rPr lang="en-US" smtClean="0"/>
              <a:t>15</a:t>
            </a:fld>
            <a:endParaRPr lang="en-US"/>
          </a:p>
        </p:txBody>
      </p:sp>
    </p:spTree>
    <p:extLst>
      <p:ext uri="{BB962C8B-B14F-4D97-AF65-F5344CB8AC3E}">
        <p14:creationId xmlns:p14="http://schemas.microsoft.com/office/powerpoint/2010/main" val="1105897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Permission to Share Medical Information form is important</a:t>
            </a:r>
            <a:r>
              <a:rPr lang="en-US" baseline="0" dirty="0"/>
              <a:t> because it gives CCC the authorization to view a client’s medical records. As CCC is the medical review team making the un-employability and disability decision, they are going to need access to as much information as possible in order to make the best decision possible. Some clients may not be comfortable with sharing certain information so DSS workers should make sure the clients understand what they are signing when they sign the W303A.</a:t>
            </a:r>
            <a:endParaRPr lang="en-US" dirty="0"/>
          </a:p>
        </p:txBody>
      </p:sp>
      <p:sp>
        <p:nvSpPr>
          <p:cNvPr id="4" name="Slide Number Placeholder 3"/>
          <p:cNvSpPr>
            <a:spLocks noGrp="1"/>
          </p:cNvSpPr>
          <p:nvPr>
            <p:ph type="sldNum" sz="quarter" idx="10"/>
          </p:nvPr>
        </p:nvSpPr>
        <p:spPr/>
        <p:txBody>
          <a:bodyPr/>
          <a:lstStyle/>
          <a:p>
            <a:fld id="{5F7602A3-009D-4335-978C-91EE05469F81}" type="slidenum">
              <a:rPr lang="en-US" smtClean="0"/>
              <a:t>16</a:t>
            </a:fld>
            <a:endParaRPr lang="en-US"/>
          </a:p>
        </p:txBody>
      </p:sp>
    </p:spTree>
    <p:extLst>
      <p:ext uri="{BB962C8B-B14F-4D97-AF65-F5344CB8AC3E}">
        <p14:creationId xmlns:p14="http://schemas.microsoft.com/office/powerpoint/2010/main" val="1305446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last steps</a:t>
            </a:r>
            <a:r>
              <a:rPr lang="en-US" baseline="0" dirty="0"/>
              <a:t> in the application process is for the client to apply for Social Security Disability benefits. This is done for a couple of reasons. One reason is so the client is exploring an additional source of income. If the client is unable to work due to a disability, he or she may be eligible for federal disability benefits, which is through Social Security Administration.  The application for SSD does not need to be completed in order for the client to receive SAGA Cash assistance. Clients can receive SAGA Cash while their application is pending. This process also goes hand-in-hand with the Authorization for Reimbursement form (W650). A client must sign this form to authorize DSS to recoup any money given to a client through the SAGA Cash program. The money is collected from the client’s SSD/SSI benefits. Social Security Administration determines how much of the disability benefits is to be paid to the State. The client signature is valid for 12 months. A DSS worker must also sign the form. The W650 gets sent to the local Social Security Administration</a:t>
            </a:r>
          </a:p>
          <a:p>
            <a:endParaRPr lang="en-US" baseline="0" dirty="0"/>
          </a:p>
          <a:p>
            <a:r>
              <a:rPr lang="en-US" baseline="0" dirty="0"/>
              <a:t>New POGA?? About getting proof of application due to wait time </a:t>
            </a:r>
            <a:endParaRPr lang="en-US" dirty="0"/>
          </a:p>
        </p:txBody>
      </p:sp>
      <p:sp>
        <p:nvSpPr>
          <p:cNvPr id="4" name="Slide Number Placeholder 3"/>
          <p:cNvSpPr>
            <a:spLocks noGrp="1"/>
          </p:cNvSpPr>
          <p:nvPr>
            <p:ph type="sldNum" sz="quarter" idx="10"/>
          </p:nvPr>
        </p:nvSpPr>
        <p:spPr/>
        <p:txBody>
          <a:bodyPr/>
          <a:lstStyle/>
          <a:p>
            <a:fld id="{5F7602A3-009D-4335-978C-91EE05469F81}" type="slidenum">
              <a:rPr lang="en-US" smtClean="0"/>
              <a:t>17</a:t>
            </a:fld>
            <a:endParaRPr lang="en-US"/>
          </a:p>
        </p:txBody>
      </p:sp>
    </p:spTree>
    <p:extLst>
      <p:ext uri="{BB962C8B-B14F-4D97-AF65-F5344CB8AC3E}">
        <p14:creationId xmlns:p14="http://schemas.microsoft.com/office/powerpoint/2010/main" val="1549892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a:t>
            </a:r>
            <a:r>
              <a:rPr lang="en-US" baseline="0" dirty="0"/>
              <a:t> to briefly touch on what would happen when a SAGA Cash application is granted: The program has a 12 month redetermination cycle. A client will need to provide updated verification for anything that was verified at the time of application. Another interview will need to be completed. Another medical packet will also need to be completed unless the client did not need a medical packet at time of application or if the client is determined disabled by CCC for more than 12 months (for example: if client’s saga cash redet is due in July 2022 but client was determined disabled until July 2023, then no medical packet is needed).</a:t>
            </a:r>
            <a:endParaRPr lang="en-US" dirty="0"/>
          </a:p>
        </p:txBody>
      </p:sp>
      <p:sp>
        <p:nvSpPr>
          <p:cNvPr id="4" name="Slide Number Placeholder 3"/>
          <p:cNvSpPr>
            <a:spLocks noGrp="1"/>
          </p:cNvSpPr>
          <p:nvPr>
            <p:ph type="sldNum" sz="quarter" idx="10"/>
          </p:nvPr>
        </p:nvSpPr>
        <p:spPr/>
        <p:txBody>
          <a:bodyPr/>
          <a:lstStyle/>
          <a:p>
            <a:fld id="{5F7602A3-009D-4335-978C-91EE05469F81}" type="slidenum">
              <a:rPr lang="en-US" smtClean="0"/>
              <a:t>18</a:t>
            </a:fld>
            <a:endParaRPr lang="en-US"/>
          </a:p>
        </p:txBody>
      </p:sp>
    </p:spTree>
    <p:extLst>
      <p:ext uri="{BB962C8B-B14F-4D97-AF65-F5344CB8AC3E}">
        <p14:creationId xmlns:p14="http://schemas.microsoft.com/office/powerpoint/2010/main" val="2244380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C9D64E46-19F6-4E06-AACF-9BAE0200370F}" type="slidenum">
              <a:rPr lang="en-US" smtClean="0"/>
              <a:t>19</a:t>
            </a:fld>
            <a:endParaRPr lang="en-US"/>
          </a:p>
        </p:txBody>
      </p:sp>
    </p:spTree>
    <p:extLst>
      <p:ext uri="{BB962C8B-B14F-4D97-AF65-F5344CB8AC3E}">
        <p14:creationId xmlns:p14="http://schemas.microsoft.com/office/powerpoint/2010/main" val="2221139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the husband or wife of any TFA recipient must also be included. If a head of household has multiple children, he or she can choose which child or children to apply for as long as they are otherwise eligible. </a:t>
            </a:r>
          </a:p>
          <a:p>
            <a:r>
              <a:rPr lang="en-US" baseline="0" dirty="0"/>
              <a:t>If an included person is married and living with their spouse but they do not have any children in common, the spouse without children on the case would be included as an income </a:t>
            </a:r>
            <a:r>
              <a:rPr lang="en-US" baseline="0" dirty="0" err="1"/>
              <a:t>deemer</a:t>
            </a:r>
            <a:r>
              <a:rPr lang="en-US" baseline="0" dirty="0"/>
              <a:t> but would not receive benefits for that person. </a:t>
            </a:r>
          </a:p>
          <a:p>
            <a:endParaRPr lang="en-US" baseline="0" dirty="0"/>
          </a:p>
        </p:txBody>
      </p:sp>
      <p:sp>
        <p:nvSpPr>
          <p:cNvPr id="4" name="Slide Number Placeholder 3"/>
          <p:cNvSpPr>
            <a:spLocks noGrp="1"/>
          </p:cNvSpPr>
          <p:nvPr>
            <p:ph type="sldNum" sz="quarter" idx="10"/>
          </p:nvPr>
        </p:nvSpPr>
        <p:spPr/>
        <p:txBody>
          <a:bodyPr/>
          <a:lstStyle/>
          <a:p>
            <a:fld id="{C9D64E46-19F6-4E06-AACF-9BAE0200370F}" type="slidenum">
              <a:rPr lang="en-US" smtClean="0"/>
              <a:t>21</a:t>
            </a:fld>
            <a:endParaRPr lang="en-US"/>
          </a:p>
        </p:txBody>
      </p:sp>
    </p:spTree>
    <p:extLst>
      <p:ext uri="{BB962C8B-B14F-4D97-AF65-F5344CB8AC3E}">
        <p14:creationId xmlns:p14="http://schemas.microsoft.com/office/powerpoint/2010/main" val="213516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C7ABD-2931-4314-B166-A0B12DE27CC6}" type="slidenum">
              <a:rPr lang="en-US" smtClean="0"/>
              <a:t>3</a:t>
            </a:fld>
            <a:endParaRPr lang="en-US"/>
          </a:p>
        </p:txBody>
      </p:sp>
    </p:spTree>
    <p:extLst>
      <p:ext uri="{BB962C8B-B14F-4D97-AF65-F5344CB8AC3E}">
        <p14:creationId xmlns:p14="http://schemas.microsoft.com/office/powerpoint/2010/main" val="204832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9D64E46-19F6-4E06-AACF-9BAE0200370F}" type="slidenum">
              <a:rPr lang="en-US" smtClean="0"/>
              <a:t>22</a:t>
            </a:fld>
            <a:endParaRPr lang="en-US"/>
          </a:p>
        </p:txBody>
      </p:sp>
    </p:spTree>
    <p:extLst>
      <p:ext uri="{BB962C8B-B14F-4D97-AF65-F5344CB8AC3E}">
        <p14:creationId xmlns:p14="http://schemas.microsoft.com/office/powerpoint/2010/main" val="2937337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a person initially applies and is working, the income limit is the </a:t>
            </a:r>
            <a:r>
              <a:rPr lang="en-US" b="1" baseline="0" dirty="0"/>
              <a:t>Standard of Need </a:t>
            </a:r>
          </a:p>
          <a:p>
            <a:r>
              <a:rPr lang="en-US" baseline="0" dirty="0"/>
              <a:t>Applicants are given a $90 deduction subtracted from their earnings</a:t>
            </a:r>
          </a:p>
          <a:p>
            <a:endParaRPr lang="en-US" baseline="0" dirty="0"/>
          </a:p>
          <a:p>
            <a:r>
              <a:rPr lang="en-US" b="1" baseline="0" dirty="0"/>
              <a:t>Federal Poverty Level </a:t>
            </a:r>
            <a:r>
              <a:rPr lang="en-US" baseline="0" dirty="0"/>
              <a:t>for each family size. This limit is used in two ways. First, this is the income limit used when a client who is already active on cash assistance begins working or increases their earnings. Once a person is found to be eligible for TFA, the household is allowed to make up to the FPL. As of 4/1/2024 this is also the income limit for an extension</a:t>
            </a:r>
          </a:p>
          <a:p>
            <a:endParaRPr lang="en-US" baseline="0" dirty="0"/>
          </a:p>
          <a:p>
            <a:r>
              <a:rPr lang="en-US" baseline="0" dirty="0"/>
              <a:t>This helps in encouraging employment, while allowing a person to take a job which may start off as part time but offer higher wages or increased hours in the future before immediately closing out the cash assistance.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08FA8DF-E075-4E13-AE05-077214931315}" type="slidenum">
              <a:rPr lang="en-US" smtClean="0"/>
              <a:t>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6184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Unearned income sources</a:t>
            </a:r>
            <a:r>
              <a:rPr lang="en-US" baseline="0" dirty="0"/>
              <a:t> include income such as unemployment, Social security benefits, child support, other contributions from family and friends, workers compensation and pensions. This income is counted dollar for dollar meaning that your TFA grant amount would be reduced by the total unearned income sources for your included household members. </a:t>
            </a:r>
          </a:p>
          <a:p>
            <a:endParaRPr lang="en-US" baseline="0" dirty="0"/>
          </a:p>
          <a:p>
            <a:r>
              <a:rPr lang="en-US" baseline="0" dirty="0"/>
              <a:t>For example, if the TFA benefit amount for your household size is $487 and you are granted $400 in unemployment monthly, your TFA grant amount will be $87 monthly.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9D64E46-19F6-4E06-AACF-9BAE0200370F}" type="slidenum">
              <a:rPr lang="en-US" smtClean="0"/>
              <a:t>24</a:t>
            </a:fld>
            <a:endParaRPr lang="en-US"/>
          </a:p>
        </p:txBody>
      </p:sp>
    </p:spTree>
    <p:extLst>
      <p:ext uri="{BB962C8B-B14F-4D97-AF65-F5344CB8AC3E}">
        <p14:creationId xmlns:p14="http://schemas.microsoft.com/office/powerpoint/2010/main" val="1372655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57024" indent="-291163">
              <a:defRPr>
                <a:solidFill>
                  <a:schemeClr val="tx1"/>
                </a:solidFill>
                <a:latin typeface="Tahoma" pitchFamily="34" charset="0"/>
              </a:defRPr>
            </a:lvl2pPr>
            <a:lvl3pPr marL="1164653" indent="-232930">
              <a:defRPr>
                <a:solidFill>
                  <a:schemeClr val="tx1"/>
                </a:solidFill>
                <a:latin typeface="Tahoma" pitchFamily="34" charset="0"/>
              </a:defRPr>
            </a:lvl3pPr>
            <a:lvl4pPr marL="1630514" indent="-232930">
              <a:defRPr>
                <a:solidFill>
                  <a:schemeClr val="tx1"/>
                </a:solidFill>
                <a:latin typeface="Tahoma" pitchFamily="34" charset="0"/>
              </a:defRPr>
            </a:lvl4pPr>
            <a:lvl5pPr marL="2096375" indent="-232930">
              <a:defRPr>
                <a:solidFill>
                  <a:schemeClr val="tx1"/>
                </a:solidFill>
                <a:latin typeface="Tahoma" pitchFamily="34" charset="0"/>
              </a:defRPr>
            </a:lvl5pPr>
            <a:lvl6pPr marL="2562236" indent="-232930" eaLnBrk="0" fontAlgn="base" hangingPunct="0">
              <a:spcBef>
                <a:spcPct val="0"/>
              </a:spcBef>
              <a:spcAft>
                <a:spcPct val="0"/>
              </a:spcAft>
              <a:defRPr>
                <a:solidFill>
                  <a:schemeClr val="tx1"/>
                </a:solidFill>
                <a:latin typeface="Tahoma" pitchFamily="34" charset="0"/>
              </a:defRPr>
            </a:lvl6pPr>
            <a:lvl7pPr marL="3028096" indent="-232930" eaLnBrk="0" fontAlgn="base" hangingPunct="0">
              <a:spcBef>
                <a:spcPct val="0"/>
              </a:spcBef>
              <a:spcAft>
                <a:spcPct val="0"/>
              </a:spcAft>
              <a:defRPr>
                <a:solidFill>
                  <a:schemeClr val="tx1"/>
                </a:solidFill>
                <a:latin typeface="Tahoma" pitchFamily="34" charset="0"/>
              </a:defRPr>
            </a:lvl7pPr>
            <a:lvl8pPr marL="3493957" indent="-232930" eaLnBrk="0" fontAlgn="base" hangingPunct="0">
              <a:spcBef>
                <a:spcPct val="0"/>
              </a:spcBef>
              <a:spcAft>
                <a:spcPct val="0"/>
              </a:spcAft>
              <a:defRPr>
                <a:solidFill>
                  <a:schemeClr val="tx1"/>
                </a:solidFill>
                <a:latin typeface="Tahoma" pitchFamily="34" charset="0"/>
              </a:defRPr>
            </a:lvl8pPr>
            <a:lvl9pPr marL="3959819" indent="-232930" eaLnBrk="0" fontAlgn="base" hangingPunct="0">
              <a:spcBef>
                <a:spcPct val="0"/>
              </a:spcBef>
              <a:spcAft>
                <a:spcPct val="0"/>
              </a:spcAft>
              <a:defRPr>
                <a:solidFill>
                  <a:schemeClr val="tx1"/>
                </a:solidFill>
                <a:latin typeface="Tahoma" pitchFamily="34" charset="0"/>
              </a:defRPr>
            </a:lvl9pPr>
          </a:lstStyle>
          <a:p>
            <a:fld id="{822B0920-7440-436B-8907-9B6002149F3A}" type="slidenum">
              <a:rPr lang="en-US" smtClean="0">
                <a:latin typeface="Times New Roman" pitchFamily="18" charset="0"/>
              </a:rPr>
              <a:pPr/>
              <a:t>25</a:t>
            </a:fld>
            <a:endParaRPr lang="en-US">
              <a:latin typeface="Times New Roman" pitchFamily="18" charset="0"/>
            </a:endParaRPr>
          </a:p>
        </p:txBody>
      </p:sp>
      <p:sp>
        <p:nvSpPr>
          <p:cNvPr id="86020" name="Rectangle 3"/>
          <p:cNvSpPr>
            <a:spLocks noGrp="1" noChangeArrowheads="1"/>
          </p:cNvSpPr>
          <p:nvPr>
            <p:ph type="dt" sz="quarter" idx="1"/>
          </p:nvPr>
        </p:nvSpPr>
        <p:spPr>
          <a:xfrm>
            <a:off x="3972560" y="2"/>
            <a:ext cx="3037840" cy="465138"/>
          </a:xfrm>
          <a:noFill/>
        </p:spPr>
        <p:txBody>
          <a:bodyPr/>
          <a:lstStyle>
            <a:lvl1pPr>
              <a:defRPr>
                <a:solidFill>
                  <a:schemeClr val="tx1"/>
                </a:solidFill>
                <a:latin typeface="Tahoma" pitchFamily="34" charset="0"/>
              </a:defRPr>
            </a:lvl1pPr>
            <a:lvl2pPr marL="757024" indent="-291163">
              <a:defRPr>
                <a:solidFill>
                  <a:schemeClr val="tx1"/>
                </a:solidFill>
                <a:latin typeface="Tahoma" pitchFamily="34" charset="0"/>
              </a:defRPr>
            </a:lvl2pPr>
            <a:lvl3pPr marL="1164653" indent="-232930">
              <a:defRPr>
                <a:solidFill>
                  <a:schemeClr val="tx1"/>
                </a:solidFill>
                <a:latin typeface="Tahoma" pitchFamily="34" charset="0"/>
              </a:defRPr>
            </a:lvl3pPr>
            <a:lvl4pPr marL="1630514" indent="-232930">
              <a:defRPr>
                <a:solidFill>
                  <a:schemeClr val="tx1"/>
                </a:solidFill>
                <a:latin typeface="Tahoma" pitchFamily="34" charset="0"/>
              </a:defRPr>
            </a:lvl4pPr>
            <a:lvl5pPr marL="2096375" indent="-232930">
              <a:defRPr>
                <a:solidFill>
                  <a:schemeClr val="tx1"/>
                </a:solidFill>
                <a:latin typeface="Tahoma" pitchFamily="34" charset="0"/>
              </a:defRPr>
            </a:lvl5pPr>
            <a:lvl6pPr marL="2562236" indent="-232930" eaLnBrk="0" fontAlgn="base" hangingPunct="0">
              <a:spcBef>
                <a:spcPct val="0"/>
              </a:spcBef>
              <a:spcAft>
                <a:spcPct val="0"/>
              </a:spcAft>
              <a:defRPr>
                <a:solidFill>
                  <a:schemeClr val="tx1"/>
                </a:solidFill>
                <a:latin typeface="Tahoma" pitchFamily="34" charset="0"/>
              </a:defRPr>
            </a:lvl6pPr>
            <a:lvl7pPr marL="3028096" indent="-232930" eaLnBrk="0" fontAlgn="base" hangingPunct="0">
              <a:spcBef>
                <a:spcPct val="0"/>
              </a:spcBef>
              <a:spcAft>
                <a:spcPct val="0"/>
              </a:spcAft>
              <a:defRPr>
                <a:solidFill>
                  <a:schemeClr val="tx1"/>
                </a:solidFill>
                <a:latin typeface="Tahoma" pitchFamily="34" charset="0"/>
              </a:defRPr>
            </a:lvl7pPr>
            <a:lvl8pPr marL="3493957" indent="-232930" eaLnBrk="0" fontAlgn="base" hangingPunct="0">
              <a:spcBef>
                <a:spcPct val="0"/>
              </a:spcBef>
              <a:spcAft>
                <a:spcPct val="0"/>
              </a:spcAft>
              <a:defRPr>
                <a:solidFill>
                  <a:schemeClr val="tx1"/>
                </a:solidFill>
                <a:latin typeface="Tahoma" pitchFamily="34" charset="0"/>
              </a:defRPr>
            </a:lvl8pPr>
            <a:lvl9pPr marL="3959819" indent="-232930" eaLnBrk="0" fontAlgn="base" hangingPunct="0">
              <a:spcBef>
                <a:spcPct val="0"/>
              </a:spcBef>
              <a:spcAft>
                <a:spcPct val="0"/>
              </a:spcAft>
              <a:defRPr>
                <a:solidFill>
                  <a:schemeClr val="tx1"/>
                </a:solidFill>
                <a:latin typeface="Tahoma" pitchFamily="34" charset="0"/>
              </a:defRPr>
            </a:lvl9pPr>
          </a:lstStyle>
          <a:p>
            <a:r>
              <a:rPr lang="en-US" sz="1000"/>
              <a:t>Revised January 2010</a:t>
            </a:r>
          </a:p>
        </p:txBody>
      </p:sp>
      <p:sp>
        <p:nvSpPr>
          <p:cNvPr id="86021" name="Rectangle 6"/>
          <p:cNvSpPr>
            <a:spLocks noGrp="1" noChangeArrowheads="1"/>
          </p:cNvSpPr>
          <p:nvPr>
            <p:ph type="ftr" sz="quarter" idx="4"/>
          </p:nvPr>
        </p:nvSpPr>
        <p:spPr>
          <a:noFill/>
        </p:spPr>
        <p:txBody>
          <a:bodyPr/>
          <a:lstStyle>
            <a:lvl1pPr>
              <a:defRPr>
                <a:solidFill>
                  <a:schemeClr val="tx1"/>
                </a:solidFill>
                <a:latin typeface="Tahoma" pitchFamily="34" charset="0"/>
              </a:defRPr>
            </a:lvl1pPr>
            <a:lvl2pPr marL="757024" indent="-291163">
              <a:defRPr>
                <a:solidFill>
                  <a:schemeClr val="tx1"/>
                </a:solidFill>
                <a:latin typeface="Tahoma" pitchFamily="34" charset="0"/>
              </a:defRPr>
            </a:lvl2pPr>
            <a:lvl3pPr marL="1164653" indent="-232930">
              <a:defRPr>
                <a:solidFill>
                  <a:schemeClr val="tx1"/>
                </a:solidFill>
                <a:latin typeface="Tahoma" pitchFamily="34" charset="0"/>
              </a:defRPr>
            </a:lvl3pPr>
            <a:lvl4pPr marL="1630514" indent="-232930">
              <a:defRPr>
                <a:solidFill>
                  <a:schemeClr val="tx1"/>
                </a:solidFill>
                <a:latin typeface="Tahoma" pitchFamily="34" charset="0"/>
              </a:defRPr>
            </a:lvl4pPr>
            <a:lvl5pPr marL="2096375" indent="-232930">
              <a:defRPr>
                <a:solidFill>
                  <a:schemeClr val="tx1"/>
                </a:solidFill>
                <a:latin typeface="Tahoma" pitchFamily="34" charset="0"/>
              </a:defRPr>
            </a:lvl5pPr>
            <a:lvl6pPr marL="2562236" indent="-232930" eaLnBrk="0" fontAlgn="base" hangingPunct="0">
              <a:spcBef>
                <a:spcPct val="0"/>
              </a:spcBef>
              <a:spcAft>
                <a:spcPct val="0"/>
              </a:spcAft>
              <a:defRPr>
                <a:solidFill>
                  <a:schemeClr val="tx1"/>
                </a:solidFill>
                <a:latin typeface="Tahoma" pitchFamily="34" charset="0"/>
              </a:defRPr>
            </a:lvl6pPr>
            <a:lvl7pPr marL="3028096" indent="-232930" eaLnBrk="0" fontAlgn="base" hangingPunct="0">
              <a:spcBef>
                <a:spcPct val="0"/>
              </a:spcBef>
              <a:spcAft>
                <a:spcPct val="0"/>
              </a:spcAft>
              <a:defRPr>
                <a:solidFill>
                  <a:schemeClr val="tx1"/>
                </a:solidFill>
                <a:latin typeface="Tahoma" pitchFamily="34" charset="0"/>
              </a:defRPr>
            </a:lvl7pPr>
            <a:lvl8pPr marL="3493957" indent="-232930" eaLnBrk="0" fontAlgn="base" hangingPunct="0">
              <a:spcBef>
                <a:spcPct val="0"/>
              </a:spcBef>
              <a:spcAft>
                <a:spcPct val="0"/>
              </a:spcAft>
              <a:defRPr>
                <a:solidFill>
                  <a:schemeClr val="tx1"/>
                </a:solidFill>
                <a:latin typeface="Tahoma" pitchFamily="34" charset="0"/>
              </a:defRPr>
            </a:lvl8pPr>
            <a:lvl9pPr marL="3959819" indent="-232930" eaLnBrk="0" fontAlgn="base" hangingPunct="0">
              <a:spcBef>
                <a:spcPct val="0"/>
              </a:spcBef>
              <a:spcAft>
                <a:spcPct val="0"/>
              </a:spcAft>
              <a:defRPr>
                <a:solidFill>
                  <a:schemeClr val="tx1"/>
                </a:solidFill>
                <a:latin typeface="Tahoma" pitchFamily="34" charset="0"/>
              </a:defRPr>
            </a:lvl9pPr>
          </a:lstStyle>
          <a:p>
            <a:r>
              <a:rPr lang="en-US" sz="900"/>
              <a:t>Prepared by the Department of Social Services Office of Organizational and Skill Development in Partnership with the University of Connecticut School of Social Work</a:t>
            </a:r>
          </a:p>
        </p:txBody>
      </p:sp>
      <p:sp>
        <p:nvSpPr>
          <p:cNvPr id="86022" name="Rectangle 7"/>
          <p:cNvSpPr txBox="1">
            <a:spLocks noGrp="1" noChangeArrowheads="1"/>
          </p:cNvSpPr>
          <p:nvPr/>
        </p:nvSpPr>
        <p:spPr bwMode="auto">
          <a:xfrm>
            <a:off x="3972560" y="8831265"/>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2" tIns="46587" rIns="93172" bIns="46587"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4C73C534-CDDA-4040-AEE9-93230A823A0C}" type="slidenum">
              <a:rPr lang="en-US" sz="1200">
                <a:latin typeface="Times New Roman" pitchFamily="18" charset="0"/>
              </a:rPr>
              <a:pPr algn="r" eaLnBrk="1" hangingPunct="1"/>
              <a:t>25</a:t>
            </a:fld>
            <a:endParaRPr lang="en-US" sz="1200">
              <a:latin typeface="Times New Roman" pitchFamily="18" charset="0"/>
            </a:endParaRPr>
          </a:p>
        </p:txBody>
      </p:sp>
      <p:sp>
        <p:nvSpPr>
          <p:cNvPr id="86023" name="Rectangle 2"/>
          <p:cNvSpPr>
            <a:spLocks noGrp="1" noRot="1" noChangeAspect="1" noChangeArrowheads="1" noTextEdit="1"/>
          </p:cNvSpPr>
          <p:nvPr>
            <p:ph type="sldImg"/>
          </p:nvPr>
        </p:nvSpPr>
        <p:spPr>
          <a:ln/>
        </p:spPr>
      </p:sp>
      <p:sp>
        <p:nvSpPr>
          <p:cNvPr id="86024" name="Rectangle 3"/>
          <p:cNvSpPr>
            <a:spLocks noGrp="1" noChangeArrowheads="1"/>
          </p:cNvSpPr>
          <p:nvPr>
            <p:ph type="body" idx="1"/>
          </p:nvPr>
        </p:nvSpPr>
        <p:spPr>
          <a:noFill/>
        </p:spPr>
        <p:txBody>
          <a:bodyPr/>
          <a:lstStyle/>
          <a:p>
            <a:pPr defTabSz="914350">
              <a:defRPr/>
            </a:pPr>
            <a:r>
              <a:rPr lang="en-US" baseline="0" dirty="0">
                <a:solidFill>
                  <a:srgbClr val="FF0000"/>
                </a:solidFill>
                <a:latin typeface="Arial" pitchFamily="34" charset="0"/>
              </a:rPr>
              <a:t>they have less of a hardship - as decreases in their household income would lead to a decrease in their rent. </a:t>
            </a:r>
          </a:p>
          <a:p>
            <a:pPr defTabSz="914350">
              <a:defRPr/>
            </a:pPr>
            <a:endParaRPr lang="en-US" baseline="0" dirty="0">
              <a:solidFill>
                <a:srgbClr val="FF0000"/>
              </a:solidFill>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baseline="0" dirty="0"/>
              <a:t>Applications can take up to 45 days for a decision to be made. There is no “emergency” cash we can offer. </a:t>
            </a:r>
            <a:endParaRPr lang="en-US" b="1" dirty="0"/>
          </a:p>
          <a:p>
            <a:endParaRPr lang="en-US" dirty="0"/>
          </a:p>
        </p:txBody>
      </p:sp>
      <p:sp>
        <p:nvSpPr>
          <p:cNvPr id="4" name="Slide Number Placeholder 3"/>
          <p:cNvSpPr>
            <a:spLocks noGrp="1"/>
          </p:cNvSpPr>
          <p:nvPr>
            <p:ph type="sldNum" sz="quarter" idx="10"/>
          </p:nvPr>
        </p:nvSpPr>
        <p:spPr/>
        <p:txBody>
          <a:bodyPr/>
          <a:lstStyle/>
          <a:p>
            <a:fld id="{C9D64E46-19F6-4E06-AACF-9BAE0200370F}" type="slidenum">
              <a:rPr lang="en-US" smtClean="0"/>
              <a:t>26</a:t>
            </a:fld>
            <a:endParaRPr lang="en-US"/>
          </a:p>
        </p:txBody>
      </p:sp>
    </p:spTree>
    <p:extLst>
      <p:ext uri="{BB962C8B-B14F-4D97-AF65-F5344CB8AC3E}">
        <p14:creationId xmlns:p14="http://schemas.microsoft.com/office/powerpoint/2010/main" val="2394543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57024" indent="-291163">
              <a:defRPr>
                <a:solidFill>
                  <a:schemeClr val="tx1"/>
                </a:solidFill>
                <a:latin typeface="Tahoma" pitchFamily="34" charset="0"/>
              </a:defRPr>
            </a:lvl2pPr>
            <a:lvl3pPr marL="1164653" indent="-232930">
              <a:defRPr>
                <a:solidFill>
                  <a:schemeClr val="tx1"/>
                </a:solidFill>
                <a:latin typeface="Tahoma" pitchFamily="34" charset="0"/>
              </a:defRPr>
            </a:lvl3pPr>
            <a:lvl4pPr marL="1630514" indent="-232930">
              <a:defRPr>
                <a:solidFill>
                  <a:schemeClr val="tx1"/>
                </a:solidFill>
                <a:latin typeface="Tahoma" pitchFamily="34" charset="0"/>
              </a:defRPr>
            </a:lvl4pPr>
            <a:lvl5pPr marL="2096375" indent="-232930">
              <a:defRPr>
                <a:solidFill>
                  <a:schemeClr val="tx1"/>
                </a:solidFill>
                <a:latin typeface="Tahoma" pitchFamily="34" charset="0"/>
              </a:defRPr>
            </a:lvl5pPr>
            <a:lvl6pPr marL="2562236" indent="-232930" eaLnBrk="0" fontAlgn="base" hangingPunct="0">
              <a:spcBef>
                <a:spcPct val="0"/>
              </a:spcBef>
              <a:spcAft>
                <a:spcPct val="0"/>
              </a:spcAft>
              <a:defRPr>
                <a:solidFill>
                  <a:schemeClr val="tx1"/>
                </a:solidFill>
                <a:latin typeface="Tahoma" pitchFamily="34" charset="0"/>
              </a:defRPr>
            </a:lvl6pPr>
            <a:lvl7pPr marL="3028096" indent="-232930" eaLnBrk="0" fontAlgn="base" hangingPunct="0">
              <a:spcBef>
                <a:spcPct val="0"/>
              </a:spcBef>
              <a:spcAft>
                <a:spcPct val="0"/>
              </a:spcAft>
              <a:defRPr>
                <a:solidFill>
                  <a:schemeClr val="tx1"/>
                </a:solidFill>
                <a:latin typeface="Tahoma" pitchFamily="34" charset="0"/>
              </a:defRPr>
            </a:lvl7pPr>
            <a:lvl8pPr marL="3493957" indent="-232930" eaLnBrk="0" fontAlgn="base" hangingPunct="0">
              <a:spcBef>
                <a:spcPct val="0"/>
              </a:spcBef>
              <a:spcAft>
                <a:spcPct val="0"/>
              </a:spcAft>
              <a:defRPr>
                <a:solidFill>
                  <a:schemeClr val="tx1"/>
                </a:solidFill>
                <a:latin typeface="Tahoma" pitchFamily="34" charset="0"/>
              </a:defRPr>
            </a:lvl8pPr>
            <a:lvl9pPr marL="3959819" indent="-232930" eaLnBrk="0" fontAlgn="base" hangingPunct="0">
              <a:spcBef>
                <a:spcPct val="0"/>
              </a:spcBef>
              <a:spcAft>
                <a:spcPct val="0"/>
              </a:spcAft>
              <a:defRPr>
                <a:solidFill>
                  <a:schemeClr val="tx1"/>
                </a:solidFill>
                <a:latin typeface="Tahoma" pitchFamily="34" charset="0"/>
              </a:defRPr>
            </a:lvl9pPr>
          </a:lstStyle>
          <a:p>
            <a:fld id="{07315801-A6D9-4787-A260-A4207E5A7099}" type="slidenum">
              <a:rPr lang="en-US" smtClean="0">
                <a:latin typeface="Times New Roman" pitchFamily="18" charset="0"/>
              </a:rPr>
              <a:pPr/>
              <a:t>27</a:t>
            </a:fld>
            <a:endParaRPr lang="en-US">
              <a:latin typeface="Times New Roman" pitchFamily="18" charset="0"/>
            </a:endParaRPr>
          </a:p>
        </p:txBody>
      </p:sp>
      <p:sp>
        <p:nvSpPr>
          <p:cNvPr id="82948" name="Rectangle 3"/>
          <p:cNvSpPr>
            <a:spLocks noGrp="1" noChangeArrowheads="1"/>
          </p:cNvSpPr>
          <p:nvPr>
            <p:ph type="dt" sz="quarter" idx="1"/>
          </p:nvPr>
        </p:nvSpPr>
        <p:spPr>
          <a:xfrm>
            <a:off x="3972560" y="2"/>
            <a:ext cx="3037840" cy="465138"/>
          </a:xfrm>
          <a:noFill/>
        </p:spPr>
        <p:txBody>
          <a:bodyPr/>
          <a:lstStyle>
            <a:lvl1pPr>
              <a:defRPr>
                <a:solidFill>
                  <a:schemeClr val="tx1"/>
                </a:solidFill>
                <a:latin typeface="Tahoma" pitchFamily="34" charset="0"/>
              </a:defRPr>
            </a:lvl1pPr>
            <a:lvl2pPr marL="757024" indent="-291163">
              <a:defRPr>
                <a:solidFill>
                  <a:schemeClr val="tx1"/>
                </a:solidFill>
                <a:latin typeface="Tahoma" pitchFamily="34" charset="0"/>
              </a:defRPr>
            </a:lvl2pPr>
            <a:lvl3pPr marL="1164653" indent="-232930">
              <a:defRPr>
                <a:solidFill>
                  <a:schemeClr val="tx1"/>
                </a:solidFill>
                <a:latin typeface="Tahoma" pitchFamily="34" charset="0"/>
              </a:defRPr>
            </a:lvl3pPr>
            <a:lvl4pPr marL="1630514" indent="-232930">
              <a:defRPr>
                <a:solidFill>
                  <a:schemeClr val="tx1"/>
                </a:solidFill>
                <a:latin typeface="Tahoma" pitchFamily="34" charset="0"/>
              </a:defRPr>
            </a:lvl4pPr>
            <a:lvl5pPr marL="2096375" indent="-232930">
              <a:defRPr>
                <a:solidFill>
                  <a:schemeClr val="tx1"/>
                </a:solidFill>
                <a:latin typeface="Tahoma" pitchFamily="34" charset="0"/>
              </a:defRPr>
            </a:lvl5pPr>
            <a:lvl6pPr marL="2562236" indent="-232930" eaLnBrk="0" fontAlgn="base" hangingPunct="0">
              <a:spcBef>
                <a:spcPct val="0"/>
              </a:spcBef>
              <a:spcAft>
                <a:spcPct val="0"/>
              </a:spcAft>
              <a:defRPr>
                <a:solidFill>
                  <a:schemeClr val="tx1"/>
                </a:solidFill>
                <a:latin typeface="Tahoma" pitchFamily="34" charset="0"/>
              </a:defRPr>
            </a:lvl6pPr>
            <a:lvl7pPr marL="3028096" indent="-232930" eaLnBrk="0" fontAlgn="base" hangingPunct="0">
              <a:spcBef>
                <a:spcPct val="0"/>
              </a:spcBef>
              <a:spcAft>
                <a:spcPct val="0"/>
              </a:spcAft>
              <a:defRPr>
                <a:solidFill>
                  <a:schemeClr val="tx1"/>
                </a:solidFill>
                <a:latin typeface="Tahoma" pitchFamily="34" charset="0"/>
              </a:defRPr>
            </a:lvl7pPr>
            <a:lvl8pPr marL="3493957" indent="-232930" eaLnBrk="0" fontAlgn="base" hangingPunct="0">
              <a:spcBef>
                <a:spcPct val="0"/>
              </a:spcBef>
              <a:spcAft>
                <a:spcPct val="0"/>
              </a:spcAft>
              <a:defRPr>
                <a:solidFill>
                  <a:schemeClr val="tx1"/>
                </a:solidFill>
                <a:latin typeface="Tahoma" pitchFamily="34" charset="0"/>
              </a:defRPr>
            </a:lvl8pPr>
            <a:lvl9pPr marL="3959819" indent="-232930" eaLnBrk="0" fontAlgn="base" hangingPunct="0">
              <a:spcBef>
                <a:spcPct val="0"/>
              </a:spcBef>
              <a:spcAft>
                <a:spcPct val="0"/>
              </a:spcAft>
              <a:defRPr>
                <a:solidFill>
                  <a:schemeClr val="tx1"/>
                </a:solidFill>
                <a:latin typeface="Tahoma" pitchFamily="34" charset="0"/>
              </a:defRPr>
            </a:lvl9pPr>
          </a:lstStyle>
          <a:p>
            <a:r>
              <a:rPr lang="en-US" sz="1000"/>
              <a:t>Revised January 2010</a:t>
            </a:r>
          </a:p>
        </p:txBody>
      </p:sp>
      <p:sp>
        <p:nvSpPr>
          <p:cNvPr id="82949" name="Rectangle 6"/>
          <p:cNvSpPr>
            <a:spLocks noGrp="1" noChangeArrowheads="1"/>
          </p:cNvSpPr>
          <p:nvPr>
            <p:ph type="ftr" sz="quarter" idx="4"/>
          </p:nvPr>
        </p:nvSpPr>
        <p:spPr>
          <a:noFill/>
        </p:spPr>
        <p:txBody>
          <a:bodyPr/>
          <a:lstStyle>
            <a:lvl1pPr>
              <a:defRPr>
                <a:solidFill>
                  <a:schemeClr val="tx1"/>
                </a:solidFill>
                <a:latin typeface="Tahoma" pitchFamily="34" charset="0"/>
              </a:defRPr>
            </a:lvl1pPr>
            <a:lvl2pPr marL="757024" indent="-291163">
              <a:defRPr>
                <a:solidFill>
                  <a:schemeClr val="tx1"/>
                </a:solidFill>
                <a:latin typeface="Tahoma" pitchFamily="34" charset="0"/>
              </a:defRPr>
            </a:lvl2pPr>
            <a:lvl3pPr marL="1164653" indent="-232930">
              <a:defRPr>
                <a:solidFill>
                  <a:schemeClr val="tx1"/>
                </a:solidFill>
                <a:latin typeface="Tahoma" pitchFamily="34" charset="0"/>
              </a:defRPr>
            </a:lvl3pPr>
            <a:lvl4pPr marL="1630514" indent="-232930">
              <a:defRPr>
                <a:solidFill>
                  <a:schemeClr val="tx1"/>
                </a:solidFill>
                <a:latin typeface="Tahoma" pitchFamily="34" charset="0"/>
              </a:defRPr>
            </a:lvl4pPr>
            <a:lvl5pPr marL="2096375" indent="-232930">
              <a:defRPr>
                <a:solidFill>
                  <a:schemeClr val="tx1"/>
                </a:solidFill>
                <a:latin typeface="Tahoma" pitchFamily="34" charset="0"/>
              </a:defRPr>
            </a:lvl5pPr>
            <a:lvl6pPr marL="2562236" indent="-232930" eaLnBrk="0" fontAlgn="base" hangingPunct="0">
              <a:spcBef>
                <a:spcPct val="0"/>
              </a:spcBef>
              <a:spcAft>
                <a:spcPct val="0"/>
              </a:spcAft>
              <a:defRPr>
                <a:solidFill>
                  <a:schemeClr val="tx1"/>
                </a:solidFill>
                <a:latin typeface="Tahoma" pitchFamily="34" charset="0"/>
              </a:defRPr>
            </a:lvl6pPr>
            <a:lvl7pPr marL="3028096" indent="-232930" eaLnBrk="0" fontAlgn="base" hangingPunct="0">
              <a:spcBef>
                <a:spcPct val="0"/>
              </a:spcBef>
              <a:spcAft>
                <a:spcPct val="0"/>
              </a:spcAft>
              <a:defRPr>
                <a:solidFill>
                  <a:schemeClr val="tx1"/>
                </a:solidFill>
                <a:latin typeface="Tahoma" pitchFamily="34" charset="0"/>
              </a:defRPr>
            </a:lvl7pPr>
            <a:lvl8pPr marL="3493957" indent="-232930" eaLnBrk="0" fontAlgn="base" hangingPunct="0">
              <a:spcBef>
                <a:spcPct val="0"/>
              </a:spcBef>
              <a:spcAft>
                <a:spcPct val="0"/>
              </a:spcAft>
              <a:defRPr>
                <a:solidFill>
                  <a:schemeClr val="tx1"/>
                </a:solidFill>
                <a:latin typeface="Tahoma" pitchFamily="34" charset="0"/>
              </a:defRPr>
            </a:lvl8pPr>
            <a:lvl9pPr marL="3959819" indent="-232930" eaLnBrk="0" fontAlgn="base" hangingPunct="0">
              <a:spcBef>
                <a:spcPct val="0"/>
              </a:spcBef>
              <a:spcAft>
                <a:spcPct val="0"/>
              </a:spcAft>
              <a:defRPr>
                <a:solidFill>
                  <a:schemeClr val="tx1"/>
                </a:solidFill>
                <a:latin typeface="Tahoma" pitchFamily="34" charset="0"/>
              </a:defRPr>
            </a:lvl9pPr>
          </a:lstStyle>
          <a:p>
            <a:r>
              <a:rPr lang="en-US" sz="900"/>
              <a:t>Prepared by the Department of Social Services Office of Organizational and Skill Development in Partnership with the University of Connecticut School of Social Work</a:t>
            </a:r>
          </a:p>
        </p:txBody>
      </p:sp>
      <p:sp>
        <p:nvSpPr>
          <p:cNvPr id="82950" name="Rectangle 7"/>
          <p:cNvSpPr txBox="1">
            <a:spLocks noGrp="1" noChangeArrowheads="1"/>
          </p:cNvSpPr>
          <p:nvPr/>
        </p:nvSpPr>
        <p:spPr bwMode="auto">
          <a:xfrm>
            <a:off x="3972560" y="8831265"/>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2" tIns="46587" rIns="93172" bIns="46587"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BE87C7C5-562C-4A5F-9C6A-A18CF7C21F62}" type="slidenum">
              <a:rPr lang="en-US" sz="1200">
                <a:latin typeface="Times New Roman" pitchFamily="18" charset="0"/>
              </a:rPr>
              <a:pPr algn="r" eaLnBrk="1" hangingPunct="1"/>
              <a:t>27</a:t>
            </a:fld>
            <a:endParaRPr lang="en-US" sz="1200">
              <a:latin typeface="Times New Roman" pitchFamily="18" charset="0"/>
            </a:endParaRPr>
          </a:p>
        </p:txBody>
      </p:sp>
      <p:sp>
        <p:nvSpPr>
          <p:cNvPr id="82951" name="Rectangle 2"/>
          <p:cNvSpPr>
            <a:spLocks noGrp="1" noRot="1" noChangeAspect="1" noChangeArrowheads="1" noTextEdit="1"/>
          </p:cNvSpPr>
          <p:nvPr>
            <p:ph type="sldImg"/>
          </p:nvPr>
        </p:nvSpPr>
        <p:spPr>
          <a:ln/>
        </p:spPr>
      </p:sp>
      <p:sp>
        <p:nvSpPr>
          <p:cNvPr id="82952" name="Rectangle 9"/>
          <p:cNvSpPr>
            <a:spLocks noGrp="1" noChangeArrowheads="1"/>
          </p:cNvSpPr>
          <p:nvPr>
            <p:ph type="body" idx="1"/>
          </p:nvPr>
        </p:nvSpPr>
        <p:spPr>
          <a:noFill/>
        </p:spPr>
        <p:txBody>
          <a:bodyPr/>
          <a:lstStyle/>
          <a:p>
            <a:r>
              <a:rPr lang="en-US" baseline="0" dirty="0">
                <a:latin typeface="Arial" pitchFamily="34" charset="0"/>
              </a:rPr>
              <a:t>a person can go on and off as many times as they like and each month they receive is counted toward the 36 month time limit. </a:t>
            </a:r>
          </a:p>
          <a:p>
            <a:endParaRPr lang="en-US" baseline="0" dirty="0">
              <a:latin typeface="Arial" pitchFamily="34" charset="0"/>
            </a:endParaRPr>
          </a:p>
          <a:p>
            <a:r>
              <a:rPr lang="en-US" baseline="0" dirty="0">
                <a:latin typeface="Arial" pitchFamily="34" charset="0"/>
              </a:rPr>
              <a:t>After the 36 months have been exhausted the household can apply for a 6 month extension. A person is eligible for two 6 month extensions as long as they had previously been complying with JFES</a:t>
            </a:r>
          </a:p>
          <a:p>
            <a:endParaRPr lang="en-US" baseline="0" dirty="0">
              <a:latin typeface="Arial" pitchFamily="34" charset="0"/>
            </a:endParaRPr>
          </a:p>
          <a:p>
            <a:endParaRPr lang="en-US" baseline="0" dirty="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We are also able to close out an active benefit if the client has been referred for orientation and has not attended.</a:t>
            </a:r>
          </a:p>
          <a:p>
            <a:endParaRPr lang="en-US" baseline="0" dirty="0"/>
          </a:p>
          <a:p>
            <a:r>
              <a:rPr lang="en-US" b="1" baseline="0" dirty="0"/>
              <a:t>Penalties could be applied for non-compliance with any of these responsibilities.</a:t>
            </a:r>
          </a:p>
          <a:p>
            <a:endParaRPr lang="en-US" baseline="0" dirty="0"/>
          </a:p>
        </p:txBody>
      </p:sp>
      <p:sp>
        <p:nvSpPr>
          <p:cNvPr id="4" name="Slide Number Placeholder 3"/>
          <p:cNvSpPr>
            <a:spLocks noGrp="1"/>
          </p:cNvSpPr>
          <p:nvPr>
            <p:ph type="sldNum" sz="quarter" idx="10"/>
          </p:nvPr>
        </p:nvSpPr>
        <p:spPr/>
        <p:txBody>
          <a:bodyPr/>
          <a:lstStyle/>
          <a:p>
            <a:fld id="{408FA8DF-E075-4E13-AE05-077214931315}" type="slidenum">
              <a:rPr lang="en-US" smtClean="0"/>
              <a:t>28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21166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57024" indent="-291163">
              <a:defRPr>
                <a:solidFill>
                  <a:schemeClr val="tx1"/>
                </a:solidFill>
                <a:latin typeface="Tahoma" pitchFamily="34" charset="0"/>
              </a:defRPr>
            </a:lvl2pPr>
            <a:lvl3pPr marL="1164653" indent="-232930">
              <a:defRPr>
                <a:solidFill>
                  <a:schemeClr val="tx1"/>
                </a:solidFill>
                <a:latin typeface="Tahoma" pitchFamily="34" charset="0"/>
              </a:defRPr>
            </a:lvl3pPr>
            <a:lvl4pPr marL="1630514" indent="-232930">
              <a:defRPr>
                <a:solidFill>
                  <a:schemeClr val="tx1"/>
                </a:solidFill>
                <a:latin typeface="Tahoma" pitchFamily="34" charset="0"/>
              </a:defRPr>
            </a:lvl4pPr>
            <a:lvl5pPr marL="2096375" indent="-232930">
              <a:defRPr>
                <a:solidFill>
                  <a:schemeClr val="tx1"/>
                </a:solidFill>
                <a:latin typeface="Tahoma" pitchFamily="34" charset="0"/>
              </a:defRPr>
            </a:lvl5pPr>
            <a:lvl6pPr marL="2562236" indent="-232930" eaLnBrk="0" fontAlgn="base" hangingPunct="0">
              <a:spcBef>
                <a:spcPct val="0"/>
              </a:spcBef>
              <a:spcAft>
                <a:spcPct val="0"/>
              </a:spcAft>
              <a:defRPr>
                <a:solidFill>
                  <a:schemeClr val="tx1"/>
                </a:solidFill>
                <a:latin typeface="Tahoma" pitchFamily="34" charset="0"/>
              </a:defRPr>
            </a:lvl6pPr>
            <a:lvl7pPr marL="3028096" indent="-232930" eaLnBrk="0" fontAlgn="base" hangingPunct="0">
              <a:spcBef>
                <a:spcPct val="0"/>
              </a:spcBef>
              <a:spcAft>
                <a:spcPct val="0"/>
              </a:spcAft>
              <a:defRPr>
                <a:solidFill>
                  <a:schemeClr val="tx1"/>
                </a:solidFill>
                <a:latin typeface="Tahoma" pitchFamily="34" charset="0"/>
              </a:defRPr>
            </a:lvl7pPr>
            <a:lvl8pPr marL="3493957" indent="-232930" eaLnBrk="0" fontAlgn="base" hangingPunct="0">
              <a:spcBef>
                <a:spcPct val="0"/>
              </a:spcBef>
              <a:spcAft>
                <a:spcPct val="0"/>
              </a:spcAft>
              <a:defRPr>
                <a:solidFill>
                  <a:schemeClr val="tx1"/>
                </a:solidFill>
                <a:latin typeface="Tahoma" pitchFamily="34" charset="0"/>
              </a:defRPr>
            </a:lvl8pPr>
            <a:lvl9pPr marL="3959819" indent="-232930" eaLnBrk="0" fontAlgn="base" hangingPunct="0">
              <a:spcBef>
                <a:spcPct val="0"/>
              </a:spcBef>
              <a:spcAft>
                <a:spcPct val="0"/>
              </a:spcAft>
              <a:defRPr>
                <a:solidFill>
                  <a:schemeClr val="tx1"/>
                </a:solidFill>
                <a:latin typeface="Tahoma" pitchFamily="34" charset="0"/>
              </a:defRPr>
            </a:lvl9pPr>
          </a:lstStyle>
          <a:p>
            <a:fld id="{637F90DA-2545-46BB-96D9-D1EDE5B088E5}" type="slidenum">
              <a:rPr lang="en-US" smtClean="0">
                <a:latin typeface="Times New Roman" pitchFamily="18" charset="0"/>
              </a:rPr>
              <a:pPr/>
              <a:t>29</a:t>
            </a:fld>
            <a:endParaRPr lang="en-US">
              <a:latin typeface="Times New Roman" pitchFamily="18" charset="0"/>
            </a:endParaRPr>
          </a:p>
        </p:txBody>
      </p:sp>
      <p:sp>
        <p:nvSpPr>
          <p:cNvPr id="83972" name="Rectangle 3"/>
          <p:cNvSpPr>
            <a:spLocks noGrp="1" noChangeArrowheads="1"/>
          </p:cNvSpPr>
          <p:nvPr>
            <p:ph type="dt" sz="quarter" idx="1"/>
          </p:nvPr>
        </p:nvSpPr>
        <p:spPr>
          <a:xfrm>
            <a:off x="3972560" y="2"/>
            <a:ext cx="3037840" cy="465138"/>
          </a:xfrm>
          <a:noFill/>
        </p:spPr>
        <p:txBody>
          <a:bodyPr/>
          <a:lstStyle>
            <a:lvl1pPr>
              <a:defRPr>
                <a:solidFill>
                  <a:schemeClr val="tx1"/>
                </a:solidFill>
                <a:latin typeface="Tahoma" pitchFamily="34" charset="0"/>
              </a:defRPr>
            </a:lvl1pPr>
            <a:lvl2pPr marL="757024" indent="-291163">
              <a:defRPr>
                <a:solidFill>
                  <a:schemeClr val="tx1"/>
                </a:solidFill>
                <a:latin typeface="Tahoma" pitchFamily="34" charset="0"/>
              </a:defRPr>
            </a:lvl2pPr>
            <a:lvl3pPr marL="1164653" indent="-232930">
              <a:defRPr>
                <a:solidFill>
                  <a:schemeClr val="tx1"/>
                </a:solidFill>
                <a:latin typeface="Tahoma" pitchFamily="34" charset="0"/>
              </a:defRPr>
            </a:lvl3pPr>
            <a:lvl4pPr marL="1630514" indent="-232930">
              <a:defRPr>
                <a:solidFill>
                  <a:schemeClr val="tx1"/>
                </a:solidFill>
                <a:latin typeface="Tahoma" pitchFamily="34" charset="0"/>
              </a:defRPr>
            </a:lvl4pPr>
            <a:lvl5pPr marL="2096375" indent="-232930">
              <a:defRPr>
                <a:solidFill>
                  <a:schemeClr val="tx1"/>
                </a:solidFill>
                <a:latin typeface="Tahoma" pitchFamily="34" charset="0"/>
              </a:defRPr>
            </a:lvl5pPr>
            <a:lvl6pPr marL="2562236" indent="-232930" eaLnBrk="0" fontAlgn="base" hangingPunct="0">
              <a:spcBef>
                <a:spcPct val="0"/>
              </a:spcBef>
              <a:spcAft>
                <a:spcPct val="0"/>
              </a:spcAft>
              <a:defRPr>
                <a:solidFill>
                  <a:schemeClr val="tx1"/>
                </a:solidFill>
                <a:latin typeface="Tahoma" pitchFamily="34" charset="0"/>
              </a:defRPr>
            </a:lvl6pPr>
            <a:lvl7pPr marL="3028096" indent="-232930" eaLnBrk="0" fontAlgn="base" hangingPunct="0">
              <a:spcBef>
                <a:spcPct val="0"/>
              </a:spcBef>
              <a:spcAft>
                <a:spcPct val="0"/>
              </a:spcAft>
              <a:defRPr>
                <a:solidFill>
                  <a:schemeClr val="tx1"/>
                </a:solidFill>
                <a:latin typeface="Tahoma" pitchFamily="34" charset="0"/>
              </a:defRPr>
            </a:lvl7pPr>
            <a:lvl8pPr marL="3493957" indent="-232930" eaLnBrk="0" fontAlgn="base" hangingPunct="0">
              <a:spcBef>
                <a:spcPct val="0"/>
              </a:spcBef>
              <a:spcAft>
                <a:spcPct val="0"/>
              </a:spcAft>
              <a:defRPr>
                <a:solidFill>
                  <a:schemeClr val="tx1"/>
                </a:solidFill>
                <a:latin typeface="Tahoma" pitchFamily="34" charset="0"/>
              </a:defRPr>
            </a:lvl8pPr>
            <a:lvl9pPr marL="3959819" indent="-232930" eaLnBrk="0" fontAlgn="base" hangingPunct="0">
              <a:spcBef>
                <a:spcPct val="0"/>
              </a:spcBef>
              <a:spcAft>
                <a:spcPct val="0"/>
              </a:spcAft>
              <a:defRPr>
                <a:solidFill>
                  <a:schemeClr val="tx1"/>
                </a:solidFill>
                <a:latin typeface="Tahoma" pitchFamily="34" charset="0"/>
              </a:defRPr>
            </a:lvl9pPr>
          </a:lstStyle>
          <a:p>
            <a:r>
              <a:rPr lang="en-US" sz="1000"/>
              <a:t>Revised January 2010</a:t>
            </a:r>
          </a:p>
        </p:txBody>
      </p:sp>
      <p:sp>
        <p:nvSpPr>
          <p:cNvPr id="83973" name="Rectangle 6"/>
          <p:cNvSpPr>
            <a:spLocks noGrp="1" noChangeArrowheads="1"/>
          </p:cNvSpPr>
          <p:nvPr>
            <p:ph type="ftr" sz="quarter" idx="4"/>
          </p:nvPr>
        </p:nvSpPr>
        <p:spPr>
          <a:noFill/>
        </p:spPr>
        <p:txBody>
          <a:bodyPr/>
          <a:lstStyle>
            <a:lvl1pPr>
              <a:defRPr>
                <a:solidFill>
                  <a:schemeClr val="tx1"/>
                </a:solidFill>
                <a:latin typeface="Tahoma" pitchFamily="34" charset="0"/>
              </a:defRPr>
            </a:lvl1pPr>
            <a:lvl2pPr marL="757024" indent="-291163">
              <a:defRPr>
                <a:solidFill>
                  <a:schemeClr val="tx1"/>
                </a:solidFill>
                <a:latin typeface="Tahoma" pitchFamily="34" charset="0"/>
              </a:defRPr>
            </a:lvl2pPr>
            <a:lvl3pPr marL="1164653" indent="-232930">
              <a:defRPr>
                <a:solidFill>
                  <a:schemeClr val="tx1"/>
                </a:solidFill>
                <a:latin typeface="Tahoma" pitchFamily="34" charset="0"/>
              </a:defRPr>
            </a:lvl3pPr>
            <a:lvl4pPr marL="1630514" indent="-232930">
              <a:defRPr>
                <a:solidFill>
                  <a:schemeClr val="tx1"/>
                </a:solidFill>
                <a:latin typeface="Tahoma" pitchFamily="34" charset="0"/>
              </a:defRPr>
            </a:lvl4pPr>
            <a:lvl5pPr marL="2096375" indent="-232930">
              <a:defRPr>
                <a:solidFill>
                  <a:schemeClr val="tx1"/>
                </a:solidFill>
                <a:latin typeface="Tahoma" pitchFamily="34" charset="0"/>
              </a:defRPr>
            </a:lvl5pPr>
            <a:lvl6pPr marL="2562236" indent="-232930" eaLnBrk="0" fontAlgn="base" hangingPunct="0">
              <a:spcBef>
                <a:spcPct val="0"/>
              </a:spcBef>
              <a:spcAft>
                <a:spcPct val="0"/>
              </a:spcAft>
              <a:defRPr>
                <a:solidFill>
                  <a:schemeClr val="tx1"/>
                </a:solidFill>
                <a:latin typeface="Tahoma" pitchFamily="34" charset="0"/>
              </a:defRPr>
            </a:lvl6pPr>
            <a:lvl7pPr marL="3028096" indent="-232930" eaLnBrk="0" fontAlgn="base" hangingPunct="0">
              <a:spcBef>
                <a:spcPct val="0"/>
              </a:spcBef>
              <a:spcAft>
                <a:spcPct val="0"/>
              </a:spcAft>
              <a:defRPr>
                <a:solidFill>
                  <a:schemeClr val="tx1"/>
                </a:solidFill>
                <a:latin typeface="Tahoma" pitchFamily="34" charset="0"/>
              </a:defRPr>
            </a:lvl7pPr>
            <a:lvl8pPr marL="3493957" indent="-232930" eaLnBrk="0" fontAlgn="base" hangingPunct="0">
              <a:spcBef>
                <a:spcPct val="0"/>
              </a:spcBef>
              <a:spcAft>
                <a:spcPct val="0"/>
              </a:spcAft>
              <a:defRPr>
                <a:solidFill>
                  <a:schemeClr val="tx1"/>
                </a:solidFill>
                <a:latin typeface="Tahoma" pitchFamily="34" charset="0"/>
              </a:defRPr>
            </a:lvl8pPr>
            <a:lvl9pPr marL="3959819" indent="-232930" eaLnBrk="0" fontAlgn="base" hangingPunct="0">
              <a:spcBef>
                <a:spcPct val="0"/>
              </a:spcBef>
              <a:spcAft>
                <a:spcPct val="0"/>
              </a:spcAft>
              <a:defRPr>
                <a:solidFill>
                  <a:schemeClr val="tx1"/>
                </a:solidFill>
                <a:latin typeface="Tahoma" pitchFamily="34" charset="0"/>
              </a:defRPr>
            </a:lvl9pPr>
          </a:lstStyle>
          <a:p>
            <a:r>
              <a:rPr lang="en-US" sz="900"/>
              <a:t>Prepared by the Department of Social Services Office of Organizational and Skill Development in Partnership with the University of Connecticut School of Social Work</a:t>
            </a:r>
          </a:p>
        </p:txBody>
      </p:sp>
      <p:sp>
        <p:nvSpPr>
          <p:cNvPr id="83974" name="Rectangle 7"/>
          <p:cNvSpPr txBox="1">
            <a:spLocks noGrp="1" noChangeArrowheads="1"/>
          </p:cNvSpPr>
          <p:nvPr/>
        </p:nvSpPr>
        <p:spPr bwMode="auto">
          <a:xfrm>
            <a:off x="3972560" y="8831265"/>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2" tIns="46587" rIns="93172" bIns="46587" anchor="b"/>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fld id="{38967F2D-6280-470B-9BE3-8D7A413C6B5F}" type="slidenum">
              <a:rPr lang="en-US" sz="1200">
                <a:latin typeface="Times New Roman" pitchFamily="18" charset="0"/>
              </a:rPr>
              <a:pPr algn="r" eaLnBrk="1" hangingPunct="1"/>
              <a:t>29</a:t>
            </a:fld>
            <a:endParaRPr lang="en-US" sz="1200">
              <a:latin typeface="Times New Roman" pitchFamily="18" charset="0"/>
            </a:endParaRPr>
          </a:p>
        </p:txBody>
      </p:sp>
      <p:sp>
        <p:nvSpPr>
          <p:cNvPr id="83975" name="Rectangle 2"/>
          <p:cNvSpPr>
            <a:spLocks noGrp="1" noRot="1" noChangeAspect="1" noChangeArrowheads="1" noTextEdit="1"/>
          </p:cNvSpPr>
          <p:nvPr>
            <p:ph type="sldImg"/>
          </p:nvPr>
        </p:nvSpPr>
        <p:spPr>
          <a:ln/>
        </p:spPr>
      </p:sp>
      <p:sp>
        <p:nvSpPr>
          <p:cNvPr id="83976" name="Rectangle 9"/>
          <p:cNvSpPr>
            <a:spLocks noGrp="1" noChangeArrowheads="1"/>
          </p:cNvSpPr>
          <p:nvPr>
            <p:ph type="body" idx="1"/>
          </p:nvPr>
        </p:nvSpPr>
        <p:spPr>
          <a:noFill/>
        </p:spPr>
        <p:txBody>
          <a:bodyPr/>
          <a:lstStyle/>
          <a:p>
            <a:r>
              <a:rPr lang="en-US" b="1" baseline="0" dirty="0">
                <a:latin typeface="Arial" pitchFamily="34" charset="0"/>
              </a:rPr>
              <a:t>do not count the time they are receiving cash assistance while exempt toward their time limits</a:t>
            </a:r>
          </a:p>
          <a:p>
            <a:endParaRPr lang="en-US" baseline="0" dirty="0">
              <a:latin typeface="Arial" pitchFamily="34" charset="0"/>
            </a:endParaRPr>
          </a:p>
          <a:p>
            <a:r>
              <a:rPr lang="en-US" baseline="0" dirty="0">
                <a:latin typeface="Arial" pitchFamily="34" charset="0"/>
              </a:rPr>
              <a:t>only one parent would be exempt, the other must remain mandatory, this is decided by the client.  </a:t>
            </a:r>
          </a:p>
          <a:p>
            <a:endParaRPr lang="en-US" baseline="0" dirty="0">
              <a:latin typeface="Arial" pitchFamily="34" charset="0"/>
            </a:endParaRPr>
          </a:p>
          <a:p>
            <a:r>
              <a:rPr lang="en-US" baseline="0" dirty="0">
                <a:latin typeface="Arial" pitchFamily="34" charset="0"/>
              </a:rPr>
              <a:t>. </a:t>
            </a:r>
            <a:endParaRPr lang="en-US" dirty="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paternity has not been established, the child support unit will work to have the father legally knowledge, or be found through DNA testing. </a:t>
            </a:r>
          </a:p>
          <a:p>
            <a:r>
              <a:rPr lang="en-US" baseline="0" dirty="0"/>
              <a:t>If paternity has not already been established, the mother must complete the Acknowledgement of Paternity form. </a:t>
            </a:r>
          </a:p>
          <a:p>
            <a:endParaRPr lang="en-US" baseline="0" dirty="0"/>
          </a:p>
          <a:p>
            <a:r>
              <a:rPr lang="en-US" baseline="0" dirty="0"/>
              <a:t>locating the parent and establishing a court order. </a:t>
            </a:r>
          </a:p>
          <a:p>
            <a:endParaRPr lang="en-US" baseline="0" dirty="0"/>
          </a:p>
        </p:txBody>
      </p:sp>
      <p:sp>
        <p:nvSpPr>
          <p:cNvPr id="4" name="Slide Number Placeholder 3"/>
          <p:cNvSpPr>
            <a:spLocks noGrp="1"/>
          </p:cNvSpPr>
          <p:nvPr>
            <p:ph type="sldNum" sz="quarter" idx="10"/>
          </p:nvPr>
        </p:nvSpPr>
        <p:spPr/>
        <p:txBody>
          <a:bodyPr/>
          <a:lstStyle/>
          <a:p>
            <a:fld id="{C9D64E46-19F6-4E06-AACF-9BAE0200370F}" type="slidenum">
              <a:rPr lang="en-US" smtClean="0"/>
              <a:t>30</a:t>
            </a:fld>
            <a:endParaRPr lang="en-US"/>
          </a:p>
        </p:txBody>
      </p:sp>
    </p:spTree>
    <p:extLst>
      <p:ext uri="{BB962C8B-B14F-4D97-AF65-F5344CB8AC3E}">
        <p14:creationId xmlns:p14="http://schemas.microsoft.com/office/powerpoint/2010/main" val="913115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FA8DF-E075-4E13-AE05-077214931315}" type="slidenum">
              <a:rPr lang="en-US" smtClean="0"/>
              <a:t>31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754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Transitional</a:t>
            </a:r>
            <a:r>
              <a:rPr lang="en-US" baseline="0" dirty="0"/>
              <a:t> </a:t>
            </a:r>
            <a:r>
              <a:rPr lang="en-US" dirty="0"/>
              <a:t>Short Term Impairment</a:t>
            </a:r>
            <a:r>
              <a:rPr lang="en-US" baseline="0" dirty="0"/>
              <a:t> </a:t>
            </a:r>
            <a:r>
              <a:rPr lang="en-US" dirty="0"/>
              <a:t>(2-6 months) Medical statement</a:t>
            </a:r>
            <a:r>
              <a:rPr lang="en-US" baseline="0" dirty="0"/>
              <a:t> has to state </a:t>
            </a:r>
            <a:r>
              <a:rPr lang="en-US" dirty="0"/>
              <a:t>can’t work  2-6 months</a:t>
            </a:r>
            <a:r>
              <a:rPr lang="en-US" baseline="0" dirty="0"/>
              <a:t> and has c</a:t>
            </a:r>
            <a:r>
              <a:rPr lang="en-US" dirty="0"/>
              <a:t>onnection to labor market. one of the</a:t>
            </a:r>
            <a:r>
              <a:rPr lang="en-US" baseline="0" dirty="0"/>
              <a:t> following has to apply to applicant: </a:t>
            </a:r>
            <a:r>
              <a:rPr lang="en-US" dirty="0"/>
              <a:t>Earned $500 in 3 out of last 5 quarters,</a:t>
            </a:r>
            <a:r>
              <a:rPr lang="en-US" baseline="0" dirty="0"/>
              <a:t> </a:t>
            </a:r>
            <a:r>
              <a:rPr lang="en-US" dirty="0"/>
              <a:t>Collected UC within last 6 months or had enough work quarters to collect.</a:t>
            </a:r>
            <a:r>
              <a:rPr lang="en-US" baseline="0" dirty="0"/>
              <a:t> Few examples for an applicant to be e</a:t>
            </a:r>
            <a:r>
              <a:rPr lang="en-US" dirty="0"/>
              <a:t>xempt if he or</a:t>
            </a:r>
            <a:r>
              <a:rPr lang="en-US" baseline="0" dirty="0"/>
              <a:t> she has not worked</a:t>
            </a:r>
            <a:r>
              <a:rPr lang="en-US" dirty="0"/>
              <a:t>:</a:t>
            </a:r>
            <a:r>
              <a:rPr lang="en-US" baseline="0" dirty="0"/>
              <a:t> </a:t>
            </a:r>
            <a:r>
              <a:rPr lang="en-US" dirty="0"/>
              <a:t>institutionalized (jail, hospital, treatment facility) at least</a:t>
            </a:r>
            <a:r>
              <a:rPr lang="en-US" baseline="0" dirty="0"/>
              <a:t> </a:t>
            </a:r>
            <a:r>
              <a:rPr lang="en-US" dirty="0"/>
              <a:t>45 days in 3 of last 5 qtrs.</a:t>
            </a:r>
            <a:r>
              <a:rPr lang="en-US" baseline="0" dirty="0"/>
              <a:t> C</a:t>
            </a:r>
            <a:r>
              <a:rPr lang="en-US" dirty="0"/>
              <a:t>aring for</a:t>
            </a:r>
            <a:r>
              <a:rPr lang="en-US" baseline="0" dirty="0"/>
              <a:t> own</a:t>
            </a:r>
            <a:r>
              <a:rPr lang="en-US" dirty="0"/>
              <a:t> child under 2 (and not eligible for TFA),</a:t>
            </a:r>
            <a:r>
              <a:rPr lang="en-US" baseline="0" dirty="0"/>
              <a:t> </a:t>
            </a:r>
            <a:r>
              <a:rPr lang="en-US" dirty="0"/>
              <a:t>graduated</a:t>
            </a:r>
            <a:r>
              <a:rPr lang="en-US" baseline="0" dirty="0"/>
              <a:t> from</a:t>
            </a:r>
            <a:r>
              <a:rPr lang="en-US" dirty="0"/>
              <a:t> high school in last 6 mos.</a:t>
            </a:r>
            <a:r>
              <a:rPr lang="en-US" baseline="0" dirty="0"/>
              <a:t> Received </a:t>
            </a:r>
            <a:r>
              <a:rPr lang="en-US" dirty="0"/>
              <a:t>SSI/SSDI/AABD or SCA as Unemployable in 3 of last 5 quarters.</a:t>
            </a:r>
            <a:r>
              <a:rPr lang="en-US" baseline="0" dirty="0"/>
              <a:t> </a:t>
            </a:r>
            <a:r>
              <a:rPr lang="en-US" dirty="0"/>
              <a:t>Medical statement that says can’t work for</a:t>
            </a:r>
            <a:r>
              <a:rPr lang="en-US" baseline="0" dirty="0"/>
              <a:t> </a:t>
            </a:r>
            <a:r>
              <a:rPr lang="en-US" dirty="0"/>
              <a:t>6 months or more. (long-term</a:t>
            </a:r>
            <a:r>
              <a:rPr lang="en-US" baseline="0" dirty="0"/>
              <a:t> impairment</a:t>
            </a:r>
            <a:r>
              <a:rPr lang="en-US" dirty="0"/>
              <a:t>) </a:t>
            </a:r>
          </a:p>
          <a:p>
            <a:r>
              <a:rPr lang="en-US" dirty="0"/>
              <a:t> </a:t>
            </a:r>
          </a:p>
        </p:txBody>
      </p:sp>
      <p:sp>
        <p:nvSpPr>
          <p:cNvPr id="4" name="Slide Number Placeholder 3"/>
          <p:cNvSpPr>
            <a:spLocks noGrp="1"/>
          </p:cNvSpPr>
          <p:nvPr>
            <p:ph type="sldNum" sz="quarter" idx="10"/>
          </p:nvPr>
        </p:nvSpPr>
        <p:spPr/>
        <p:txBody>
          <a:bodyPr/>
          <a:lstStyle/>
          <a:p>
            <a:fld id="{6AB32CB5-82C9-47A2-9CE0-1AA10D0AF3D1}" type="slidenum">
              <a:rPr lang="en-US" smtClean="0"/>
              <a:t>4</a:t>
            </a:fld>
            <a:endParaRPr lang="en-US"/>
          </a:p>
        </p:txBody>
      </p:sp>
    </p:spTree>
    <p:extLst>
      <p:ext uri="{BB962C8B-B14F-4D97-AF65-F5344CB8AC3E}">
        <p14:creationId xmlns:p14="http://schemas.microsoft.com/office/powerpoint/2010/main" val="1599482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3ABE6-F5B5-4410-A010-E81D7A1F6220}" type="slidenum">
              <a:rPr lang="en-US" smtClean="0"/>
              <a:t>32</a:t>
            </a:fld>
            <a:endParaRPr lang="en-US"/>
          </a:p>
        </p:txBody>
      </p:sp>
    </p:spTree>
    <p:extLst>
      <p:ext uri="{BB962C8B-B14F-4D97-AF65-F5344CB8AC3E}">
        <p14:creationId xmlns:p14="http://schemas.microsoft.com/office/powerpoint/2010/main" val="1069803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2C7ABD-2931-4314-B166-A0B12DE27CC6}" type="slidenum">
              <a:rPr lang="en-US" smtClean="0"/>
              <a:t>33</a:t>
            </a:fld>
            <a:endParaRPr lang="en-US"/>
          </a:p>
        </p:txBody>
      </p:sp>
    </p:spTree>
    <p:extLst>
      <p:ext uri="{BB962C8B-B14F-4D97-AF65-F5344CB8AC3E}">
        <p14:creationId xmlns:p14="http://schemas.microsoft.com/office/powerpoint/2010/main" val="3985824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Emancipated minors may be</a:t>
            </a:r>
            <a:r>
              <a:rPr lang="en-US" sz="1200" kern="1200" baseline="0" dirty="0">
                <a:solidFill>
                  <a:schemeClr val="tx1"/>
                </a:solidFill>
                <a:effectLst/>
                <a:latin typeface="+mn-lt"/>
                <a:ea typeface="+mn-ea"/>
                <a:cs typeface="+mn-cs"/>
              </a:rPr>
              <a:t> eligible for SCA if he/she is </a:t>
            </a:r>
            <a:r>
              <a:rPr lang="en-US" sz="1200" kern="1200" dirty="0">
                <a:solidFill>
                  <a:schemeClr val="tx1"/>
                </a:solidFill>
                <a:effectLst/>
                <a:latin typeface="+mn-lt"/>
                <a:ea typeface="+mn-ea"/>
                <a:cs typeface="+mn-cs"/>
              </a:rPr>
              <a:t>unable to live at home because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abuse  and/or parent refuses to care for him or her.  Minor</a:t>
            </a:r>
            <a:r>
              <a:rPr lang="en-US" sz="1200" kern="1200" baseline="0" dirty="0">
                <a:solidFill>
                  <a:schemeClr val="tx1"/>
                </a:solidFill>
                <a:effectLst/>
                <a:latin typeface="+mn-lt"/>
                <a:ea typeface="+mn-ea"/>
                <a:cs typeface="+mn-cs"/>
              </a:rPr>
              <a:t> m</a:t>
            </a:r>
            <a:r>
              <a:rPr lang="en-US" sz="1200" kern="1200" dirty="0">
                <a:solidFill>
                  <a:schemeClr val="tx1"/>
                </a:solidFill>
                <a:effectLst/>
                <a:latin typeface="+mn-lt"/>
                <a:ea typeface="+mn-ea"/>
                <a:cs typeface="+mn-cs"/>
              </a:rPr>
              <a:t>ust also be unemployable or transitional if over age 16.  in</a:t>
            </a:r>
            <a:r>
              <a:rPr lang="en-US" sz="1200" kern="1200" baseline="0" dirty="0">
                <a:solidFill>
                  <a:schemeClr val="tx1"/>
                </a:solidFill>
                <a:effectLst/>
                <a:latin typeface="+mn-lt"/>
                <a:ea typeface="+mn-ea"/>
                <a:cs typeface="+mn-cs"/>
              </a:rPr>
              <a:t> these cases a r</a:t>
            </a:r>
            <a:r>
              <a:rPr lang="en-US" sz="1200" kern="1200" dirty="0">
                <a:solidFill>
                  <a:schemeClr val="tx1"/>
                </a:solidFill>
                <a:effectLst/>
                <a:latin typeface="+mn-lt"/>
                <a:ea typeface="+mn-ea"/>
                <a:cs typeface="+mn-cs"/>
              </a:rPr>
              <a:t>eferral to DCF should always be</a:t>
            </a:r>
            <a:r>
              <a:rPr lang="en-US" sz="1200" kern="1200" baseline="0" dirty="0">
                <a:solidFill>
                  <a:schemeClr val="tx1"/>
                </a:solidFill>
                <a:effectLst/>
                <a:latin typeface="+mn-lt"/>
                <a:ea typeface="+mn-ea"/>
                <a:cs typeface="+mn-cs"/>
              </a:rPr>
              <a:t> sent</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An individual may also be eligible for saga cash (long-term) if one can provide proof he/she is </a:t>
            </a:r>
            <a:r>
              <a:rPr lang="en-US" dirty="0"/>
              <a:t>needed at home to care for his or her child</a:t>
            </a:r>
            <a:r>
              <a:rPr lang="en-US" baseline="0" dirty="0"/>
              <a:t> regardless of age.</a:t>
            </a:r>
            <a:endParaRPr lang="en-US" dirty="0"/>
          </a:p>
        </p:txBody>
      </p:sp>
      <p:sp>
        <p:nvSpPr>
          <p:cNvPr id="4" name="Slide Number Placeholder 3"/>
          <p:cNvSpPr>
            <a:spLocks noGrp="1"/>
          </p:cNvSpPr>
          <p:nvPr>
            <p:ph type="sldNum" sz="quarter" idx="10"/>
          </p:nvPr>
        </p:nvSpPr>
        <p:spPr/>
        <p:txBody>
          <a:bodyPr/>
          <a:lstStyle/>
          <a:p>
            <a:fld id="{6AB32CB5-82C9-47A2-9CE0-1AA10D0AF3D1}" type="slidenum">
              <a:rPr lang="en-US" smtClean="0"/>
              <a:t>5</a:t>
            </a:fld>
            <a:endParaRPr lang="en-US"/>
          </a:p>
        </p:txBody>
      </p:sp>
    </p:spTree>
    <p:extLst>
      <p:ext uri="{BB962C8B-B14F-4D97-AF65-F5344CB8AC3E}">
        <p14:creationId xmlns:p14="http://schemas.microsoft.com/office/powerpoint/2010/main" val="184640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asset limit for saga cash is </a:t>
            </a:r>
            <a:r>
              <a:rPr lang="en-US" sz="1200" b="0" i="0" u="none" strike="noStrike" kern="1200" baseline="0" dirty="0">
                <a:solidFill>
                  <a:schemeClr val="tx1"/>
                </a:solidFill>
                <a:latin typeface="+mn-lt"/>
                <a:ea typeface="+mn-ea"/>
                <a:cs typeface="+mn-cs"/>
              </a:rPr>
              <a:t>less than $250 if you are unmarried or $500 if you are married. If you own a motor vehicle, up to $4,500 of the vehicle’s value may be excluded as a counted asset. The value of real estate is excluded;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dirty="0"/>
              <a:t>Asset</a:t>
            </a:r>
            <a:r>
              <a:rPr lang="en-US" baseline="0" dirty="0"/>
              <a:t> limit- a example if a client has $300 a month in a bank account client will be over asset</a:t>
            </a:r>
          </a:p>
          <a:p>
            <a:r>
              <a:rPr lang="en-US" baseline="0" dirty="0"/>
              <a:t>What is an asset- will look at checking accounts, savings account, IRA, stock, bonds and vehicle. </a:t>
            </a:r>
            <a:endParaRPr lang="en-US" dirty="0"/>
          </a:p>
          <a:p>
            <a:r>
              <a:rPr lang="en-US" dirty="0"/>
              <a:t>Income limits- a good example would be if an individual  who</a:t>
            </a:r>
            <a:r>
              <a:rPr lang="en-US" baseline="0" dirty="0"/>
              <a:t> is collecting private pension of $100.00 per month. Individual would eligible for $</a:t>
            </a:r>
            <a:r>
              <a:rPr lang="en-US" b="1" baseline="0" dirty="0"/>
              <a:t>133.</a:t>
            </a:r>
            <a:r>
              <a:rPr lang="en-US" b="0" baseline="0" dirty="0"/>
              <a:t>00</a:t>
            </a:r>
            <a:r>
              <a:rPr lang="en-US" baseline="0" dirty="0"/>
              <a:t> a month in saga cash.</a:t>
            </a:r>
          </a:p>
          <a:p>
            <a:endParaRPr lang="en-US" dirty="0"/>
          </a:p>
        </p:txBody>
      </p:sp>
      <p:sp>
        <p:nvSpPr>
          <p:cNvPr id="4" name="Slide Number Placeholder 3"/>
          <p:cNvSpPr>
            <a:spLocks noGrp="1"/>
          </p:cNvSpPr>
          <p:nvPr>
            <p:ph type="sldNum" sz="quarter" idx="10"/>
          </p:nvPr>
        </p:nvSpPr>
        <p:spPr/>
        <p:txBody>
          <a:bodyPr/>
          <a:lstStyle/>
          <a:p>
            <a:fld id="{B63652FF-5F26-4B03-980A-4FD6C8D9D43E}" type="slidenum">
              <a:rPr lang="en-US" smtClean="0"/>
              <a:t>6</a:t>
            </a:fld>
            <a:endParaRPr lang="en-US"/>
          </a:p>
        </p:txBody>
      </p:sp>
    </p:spTree>
    <p:extLst>
      <p:ext uri="{BB962C8B-B14F-4D97-AF65-F5344CB8AC3E}">
        <p14:creationId xmlns:p14="http://schemas.microsoft.com/office/powerpoint/2010/main" val="4215953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CCC is Colonial Cooperative Care and a third party used by DSS to aid in making disability determinations.</a:t>
            </a:r>
          </a:p>
        </p:txBody>
      </p:sp>
      <p:sp>
        <p:nvSpPr>
          <p:cNvPr id="4" name="Slide Number Placeholder 3"/>
          <p:cNvSpPr>
            <a:spLocks noGrp="1"/>
          </p:cNvSpPr>
          <p:nvPr>
            <p:ph type="sldNum" sz="quarter" idx="5"/>
          </p:nvPr>
        </p:nvSpPr>
        <p:spPr/>
        <p:txBody>
          <a:bodyPr/>
          <a:lstStyle/>
          <a:p>
            <a:fld id="{6DC3ABE6-F5B5-4410-A010-E81D7A1F6220}" type="slidenum">
              <a:rPr lang="en-US" smtClean="0"/>
              <a:t>7</a:t>
            </a:fld>
            <a:endParaRPr lang="en-US"/>
          </a:p>
        </p:txBody>
      </p:sp>
    </p:spTree>
    <p:extLst>
      <p:ext uri="{BB962C8B-B14F-4D97-AF65-F5344CB8AC3E}">
        <p14:creationId xmlns:p14="http://schemas.microsoft.com/office/powerpoint/2010/main" val="326974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need this much detail??</a:t>
            </a:r>
          </a:p>
        </p:txBody>
      </p:sp>
      <p:sp>
        <p:nvSpPr>
          <p:cNvPr id="4" name="Slide Number Placeholder 3"/>
          <p:cNvSpPr>
            <a:spLocks noGrp="1"/>
          </p:cNvSpPr>
          <p:nvPr>
            <p:ph type="sldNum" sz="quarter" idx="10"/>
          </p:nvPr>
        </p:nvSpPr>
        <p:spPr/>
        <p:txBody>
          <a:bodyPr/>
          <a:lstStyle/>
          <a:p>
            <a:fld id="{072C7ABD-2931-4314-B166-A0B12DE27CC6}" type="slidenum">
              <a:rPr lang="en-US" smtClean="0"/>
              <a:t>8</a:t>
            </a:fld>
            <a:endParaRPr lang="en-US"/>
          </a:p>
        </p:txBody>
      </p:sp>
    </p:spTree>
    <p:extLst>
      <p:ext uri="{BB962C8B-B14F-4D97-AF65-F5344CB8AC3E}">
        <p14:creationId xmlns:p14="http://schemas.microsoft.com/office/powerpoint/2010/main" val="335619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PAC note**</a:t>
            </a:r>
          </a:p>
        </p:txBody>
      </p:sp>
      <p:sp>
        <p:nvSpPr>
          <p:cNvPr id="4" name="Slide Number Placeholder 3"/>
          <p:cNvSpPr>
            <a:spLocks noGrp="1"/>
          </p:cNvSpPr>
          <p:nvPr>
            <p:ph type="sldNum" sz="quarter" idx="10"/>
          </p:nvPr>
        </p:nvSpPr>
        <p:spPr/>
        <p:txBody>
          <a:bodyPr/>
          <a:lstStyle/>
          <a:p>
            <a:fld id="{072C7ABD-2931-4314-B166-A0B12DE27CC6}" type="slidenum">
              <a:rPr lang="en-US" smtClean="0"/>
              <a:t>9</a:t>
            </a:fld>
            <a:endParaRPr lang="en-US"/>
          </a:p>
        </p:txBody>
      </p:sp>
    </p:spTree>
    <p:extLst>
      <p:ext uri="{BB962C8B-B14F-4D97-AF65-F5344CB8AC3E}">
        <p14:creationId xmlns:p14="http://schemas.microsoft.com/office/powerpoint/2010/main" val="341319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2C7ABD-2931-4314-B166-A0B12DE27CC6}" type="slidenum">
              <a:rPr lang="en-US" smtClean="0"/>
              <a:t>10</a:t>
            </a:fld>
            <a:endParaRPr lang="en-US"/>
          </a:p>
        </p:txBody>
      </p:sp>
    </p:spTree>
    <p:extLst>
      <p:ext uri="{BB962C8B-B14F-4D97-AF65-F5344CB8AC3E}">
        <p14:creationId xmlns:p14="http://schemas.microsoft.com/office/powerpoint/2010/main" val="47360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581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93B6F1-F45A-4B9D-9992-0ADAB0118799}" type="datetimeFigureOut">
              <a:rPr lang="en-US" smtClean="0"/>
              <a:t>7/17/24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FC472-375A-4A68-AA99-1D767EE3C6E8}" type="slidenum">
              <a:rPr lang="en-US" smtClean="0"/>
              <a:t>‹#›</a:t>
            </a:fld>
            <a:endParaRPr lang="en-US"/>
          </a:p>
        </p:txBody>
      </p:sp>
    </p:spTree>
    <p:extLst>
      <p:ext uri="{BB962C8B-B14F-4D97-AF65-F5344CB8AC3E}">
        <p14:creationId xmlns:p14="http://schemas.microsoft.com/office/powerpoint/2010/main" val="360492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93B6F1-F45A-4B9D-9992-0ADAB0118799}" type="datetimeFigureOut">
              <a:rPr lang="en-US" smtClean="0"/>
              <a:t>7/17/24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FC472-375A-4A68-AA99-1D767EE3C6E8}" type="slidenum">
              <a:rPr lang="en-US" smtClean="0"/>
              <a:t>‹#›</a:t>
            </a:fld>
            <a:endParaRPr lang="en-US"/>
          </a:p>
        </p:txBody>
      </p:sp>
    </p:spTree>
    <p:extLst>
      <p:ext uri="{BB962C8B-B14F-4D97-AF65-F5344CB8AC3E}">
        <p14:creationId xmlns:p14="http://schemas.microsoft.com/office/powerpoint/2010/main" val="229380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EA387E-342F-43F5-850A-A0D34DD2AA56}" type="datetimeFigureOut">
              <a:rPr lang="en-US" smtClean="0"/>
              <a:t>7/17/24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FD066-6F50-4ED5-83C9-690F4760F47C}" type="slidenum">
              <a:rPr lang="en-US" smtClean="0"/>
              <a:t>‹#›</a:t>
            </a:fld>
            <a:endParaRPr lang="en-US"/>
          </a:p>
        </p:txBody>
      </p:sp>
    </p:spTree>
    <p:extLst>
      <p:ext uri="{BB962C8B-B14F-4D97-AF65-F5344CB8AC3E}">
        <p14:creationId xmlns:p14="http://schemas.microsoft.com/office/powerpoint/2010/main" val="114221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61682" y="2057400"/>
            <a:ext cx="8229600" cy="40840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93B6F1-F45A-4B9D-9992-0ADAB0118799}" type="datetimeFigureOut">
              <a:rPr lang="en-US" smtClean="0"/>
              <a:t>7/17/24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FC472-375A-4A68-AA99-1D767EE3C6E8}" type="slidenum">
              <a:rPr lang="en-US" smtClean="0"/>
              <a:t>‹#›</a:t>
            </a:fld>
            <a:endParaRPr lang="en-US"/>
          </a:p>
        </p:txBody>
      </p:sp>
    </p:spTree>
    <p:extLst>
      <p:ext uri="{BB962C8B-B14F-4D97-AF65-F5344CB8AC3E}">
        <p14:creationId xmlns:p14="http://schemas.microsoft.com/office/powerpoint/2010/main" val="357304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93B6F1-F45A-4B9D-9992-0ADAB0118799}" type="datetimeFigureOut">
              <a:rPr lang="en-US" smtClean="0"/>
              <a:t>7/17/24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FC472-375A-4A68-AA99-1D767EE3C6E8}" type="slidenum">
              <a:rPr lang="en-US" smtClean="0"/>
              <a:t>‹#›</a:t>
            </a:fld>
            <a:endParaRPr lang="en-US"/>
          </a:p>
        </p:txBody>
      </p:sp>
    </p:spTree>
    <p:extLst>
      <p:ext uri="{BB962C8B-B14F-4D97-AF65-F5344CB8AC3E}">
        <p14:creationId xmlns:p14="http://schemas.microsoft.com/office/powerpoint/2010/main" val="129502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94456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893B6F1-F45A-4B9D-9992-0ADAB0118799}" type="datetimeFigureOut">
              <a:rPr lang="en-US" smtClean="0"/>
              <a:t>7/17/24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FC472-375A-4A68-AA99-1D767EE3C6E8}" type="slidenum">
              <a:rPr lang="en-US" smtClean="0"/>
              <a:t>‹#›</a:t>
            </a:fld>
            <a:endParaRPr lang="en-US"/>
          </a:p>
        </p:txBody>
      </p:sp>
    </p:spTree>
    <p:extLst>
      <p:ext uri="{BB962C8B-B14F-4D97-AF65-F5344CB8AC3E}">
        <p14:creationId xmlns:p14="http://schemas.microsoft.com/office/powerpoint/2010/main" val="20011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893B6F1-F45A-4B9D-9992-0ADAB0118799}" type="datetimeFigureOut">
              <a:rPr lang="en-US" smtClean="0"/>
              <a:t>7/17/24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2FC472-375A-4A68-AA99-1D767EE3C6E8}" type="slidenum">
              <a:rPr lang="en-US" smtClean="0"/>
              <a:t>‹#›</a:t>
            </a:fld>
            <a:endParaRPr lang="en-US"/>
          </a:p>
        </p:txBody>
      </p:sp>
    </p:spTree>
    <p:extLst>
      <p:ext uri="{BB962C8B-B14F-4D97-AF65-F5344CB8AC3E}">
        <p14:creationId xmlns:p14="http://schemas.microsoft.com/office/powerpoint/2010/main" val="3428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3B6F1-F45A-4B9D-9992-0ADAB0118799}" type="datetimeFigureOut">
              <a:rPr lang="en-US" smtClean="0"/>
              <a:t>7/17/24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2FC472-375A-4A68-AA99-1D767EE3C6E8}" type="slidenum">
              <a:rPr lang="en-US" smtClean="0"/>
              <a:t>‹#›</a:t>
            </a:fld>
            <a:endParaRPr lang="en-US"/>
          </a:p>
        </p:txBody>
      </p:sp>
    </p:spTree>
    <p:extLst>
      <p:ext uri="{BB962C8B-B14F-4D97-AF65-F5344CB8AC3E}">
        <p14:creationId xmlns:p14="http://schemas.microsoft.com/office/powerpoint/2010/main" val="2344287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93B6F1-F45A-4B9D-9992-0ADAB0118799}" type="datetimeFigureOut">
              <a:rPr lang="en-US" smtClean="0"/>
              <a:t>7/17/24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FC472-375A-4A68-AA99-1D767EE3C6E8}" type="slidenum">
              <a:rPr lang="en-US" smtClean="0"/>
              <a:t>‹#›</a:t>
            </a:fld>
            <a:endParaRPr lang="en-US"/>
          </a:p>
        </p:txBody>
      </p:sp>
    </p:spTree>
    <p:extLst>
      <p:ext uri="{BB962C8B-B14F-4D97-AF65-F5344CB8AC3E}">
        <p14:creationId xmlns:p14="http://schemas.microsoft.com/office/powerpoint/2010/main" val="405538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93B6F1-F45A-4B9D-9992-0ADAB0118799}" type="datetimeFigureOut">
              <a:rPr lang="en-US" smtClean="0"/>
              <a:t>7/17/24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FC472-375A-4A68-AA99-1D767EE3C6E8}" type="slidenum">
              <a:rPr lang="en-US" smtClean="0"/>
              <a:t>‹#›</a:t>
            </a:fld>
            <a:endParaRPr lang="en-US"/>
          </a:p>
        </p:txBody>
      </p:sp>
    </p:spTree>
    <p:extLst>
      <p:ext uri="{BB962C8B-B14F-4D97-AF65-F5344CB8AC3E}">
        <p14:creationId xmlns:p14="http://schemas.microsoft.com/office/powerpoint/2010/main" val="328581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93B6F1-F45A-4B9D-9992-0ADAB0118799}" type="datetimeFigureOut">
              <a:rPr lang="en-US" smtClean="0"/>
              <a:t>7/17/24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FC472-375A-4A68-AA99-1D767EE3C6E8}" type="slidenum">
              <a:rPr lang="en-US" smtClean="0"/>
              <a:t>‹#›</a:t>
            </a:fld>
            <a:endParaRPr lang="en-US"/>
          </a:p>
        </p:txBody>
      </p:sp>
    </p:spTree>
    <p:extLst>
      <p:ext uri="{BB962C8B-B14F-4D97-AF65-F5344CB8AC3E}">
        <p14:creationId xmlns:p14="http://schemas.microsoft.com/office/powerpoint/2010/main" val="230112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1682" y="12954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3B6F1-F45A-4B9D-9992-0ADAB0118799}" type="datetimeFigureOut">
              <a:rPr lang="en-US" smtClean="0"/>
              <a:t>7/17/24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FC472-375A-4A68-AA99-1D767EE3C6E8}" type="slidenum">
              <a:rPr lang="en-US" smtClean="0"/>
              <a:t>‹#›</a:t>
            </a:fld>
            <a:endParaRPr lang="en-US"/>
          </a:p>
        </p:txBody>
      </p:sp>
      <p:sp>
        <p:nvSpPr>
          <p:cNvPr id="7" name="Rectangle 6"/>
          <p:cNvSpPr/>
          <p:nvPr userDrawn="1"/>
        </p:nvSpPr>
        <p:spPr>
          <a:xfrm>
            <a:off x="4482" y="0"/>
            <a:ext cx="9144000" cy="798513"/>
          </a:xfrm>
          <a:prstGeom prst="rect">
            <a:avLst/>
          </a:prstGeom>
          <a:solidFill>
            <a:srgbClr val="2906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8" descr="DSS LOGO vector difference"/>
          <p:cNvPicPr>
            <a:picLocks noChangeAspect="1" noChangeArrowheads="1"/>
          </p:cNvPicPr>
          <p:nvPr userDrawn="1"/>
        </p:nvPicPr>
        <p:blipFill>
          <a:blip r:embed="rId13"/>
          <a:srcRect/>
          <a:stretch>
            <a:fillRect/>
          </a:stretch>
        </p:blipFill>
        <p:spPr bwMode="auto">
          <a:xfrm>
            <a:off x="4482" y="0"/>
            <a:ext cx="3200400" cy="787400"/>
          </a:xfrm>
          <a:prstGeom prst="rect">
            <a:avLst/>
          </a:prstGeom>
          <a:noFill/>
          <a:ln w="9525">
            <a:noFill/>
            <a:miter lim="800000"/>
            <a:headEnd/>
            <a:tailEnd/>
          </a:ln>
        </p:spPr>
      </p:pic>
      <p:cxnSp>
        <p:nvCxnSpPr>
          <p:cNvPr id="9" name="Straight Connector 8"/>
          <p:cNvCxnSpPr/>
          <p:nvPr userDrawn="1"/>
        </p:nvCxnSpPr>
        <p:spPr>
          <a:xfrm>
            <a:off x="738188" y="536575"/>
            <a:ext cx="8275637" cy="0"/>
          </a:xfrm>
          <a:prstGeom prst="line">
            <a:avLst/>
          </a:prstGeom>
          <a:ln w="25400">
            <a:solidFill>
              <a:srgbClr val="F0E01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559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E_C05A000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3_C05A704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17_78DE74A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hyperlink" Target="http://www.connect.ct.gov/" TargetMode="External"/><Relationship Id="rId4" Type="http://schemas.microsoft.com/office/2018/10/relationships/comments" Target="../comments/modernComment_120_6F6923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 Id="rId4" Type="http://schemas.microsoft.com/office/2018/10/relationships/comments" Target="../comments/modernComment_121_1CFD69FF.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23_8DADEEEC.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7.xml"/><Relationship Id="rId4" Type="http://schemas.microsoft.com/office/2018/10/relationships/comments" Target="../comments/modernComment_102_B2DEB3D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8.xml"/><Relationship Id="rId4" Type="http://schemas.microsoft.com/office/2018/10/relationships/comments" Target="../comments/modernComment_124_311973B5.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25_47CE02F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9.xml"/><Relationship Id="rId4" Type="http://schemas.microsoft.com/office/2018/10/relationships/comments" Target="../comments/modernComment_126_3B656A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t.gov/ds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9_A751F36D.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A_9A644E3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C_665F17E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3190" y="4650305"/>
            <a:ext cx="2782229" cy="185186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859" y="1754444"/>
            <a:ext cx="4000500" cy="2250281"/>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7419" y="975483"/>
            <a:ext cx="4412685" cy="3309514"/>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12" y="967016"/>
            <a:ext cx="3006487" cy="2002367"/>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92979" y="3772063"/>
            <a:ext cx="3371850" cy="2245705"/>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67" y="3464461"/>
            <a:ext cx="2670542" cy="177858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789" y="3663036"/>
            <a:ext cx="4173318" cy="1219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61256739"/>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W-300 page 3</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8846" t="13829" r="59263" b="35787"/>
          <a:stretch/>
        </p:blipFill>
        <p:spPr bwMode="auto">
          <a:xfrm>
            <a:off x="914400" y="1752600"/>
            <a:ext cx="7086599" cy="416083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09600" y="5867400"/>
            <a:ext cx="7772400" cy="590931"/>
          </a:xfrm>
          <a:prstGeom prst="rect">
            <a:avLst/>
          </a:prstGeom>
          <a:noFill/>
        </p:spPr>
        <p:txBody>
          <a:bodyPr wrap="square" rtlCol="0">
            <a:spAutoFit/>
          </a:bodyPr>
          <a:lstStyle/>
          <a:p>
            <a:pPr>
              <a:lnSpc>
                <a:spcPct val="90000"/>
              </a:lnSpc>
              <a:spcBef>
                <a:spcPct val="50000"/>
              </a:spcBef>
              <a:buFontTx/>
              <a:buChar char="•"/>
            </a:pPr>
            <a:r>
              <a:rPr lang="en-US" altLang="en-US" dirty="0"/>
              <a:t>Can’t work for 6 months or more / 12 months or more                            	(***additional medical review required)</a:t>
            </a:r>
          </a:p>
        </p:txBody>
      </p:sp>
      <p:sp>
        <p:nvSpPr>
          <p:cNvPr id="6" name="Multiply 5"/>
          <p:cNvSpPr/>
          <p:nvPr/>
        </p:nvSpPr>
        <p:spPr>
          <a:xfrm>
            <a:off x="4381500" y="5024673"/>
            <a:ext cx="228600" cy="152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Multiply 6"/>
          <p:cNvSpPr/>
          <p:nvPr/>
        </p:nvSpPr>
        <p:spPr>
          <a:xfrm>
            <a:off x="1447800" y="5024673"/>
            <a:ext cx="228600" cy="152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7871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Long-term Unemployability</a:t>
            </a:r>
          </a:p>
        </p:txBody>
      </p:sp>
      <p:sp>
        <p:nvSpPr>
          <p:cNvPr id="3" name="Content Placeholder 2"/>
          <p:cNvSpPr>
            <a:spLocks noGrp="1"/>
          </p:cNvSpPr>
          <p:nvPr>
            <p:ph idx="1"/>
          </p:nvPr>
        </p:nvSpPr>
        <p:spPr>
          <a:xfrm>
            <a:off x="381000" y="2057400"/>
            <a:ext cx="8534400" cy="4084004"/>
          </a:xfrm>
        </p:spPr>
        <p:txBody>
          <a:bodyPr>
            <a:normAutofit lnSpcReduction="10000"/>
          </a:bodyPr>
          <a:lstStyle/>
          <a:p>
            <a:pPr>
              <a:lnSpc>
                <a:spcPct val="90000"/>
              </a:lnSpc>
              <a:spcBef>
                <a:spcPct val="50000"/>
              </a:spcBef>
              <a:buFontTx/>
              <a:buChar char="•"/>
            </a:pPr>
            <a:r>
              <a:rPr lang="en-US" altLang="en-US" sz="2800" dirty="0"/>
              <a:t>Entire form must be completed	</a:t>
            </a:r>
          </a:p>
          <a:p>
            <a:pPr>
              <a:lnSpc>
                <a:spcPct val="90000"/>
              </a:lnSpc>
              <a:spcBef>
                <a:spcPct val="50000"/>
              </a:spcBef>
            </a:pPr>
            <a:r>
              <a:rPr lang="en-US" altLang="en-US" sz="2800" dirty="0"/>
              <a:t>Unable to work at least 6 or 12 months or more</a:t>
            </a:r>
          </a:p>
          <a:p>
            <a:pPr>
              <a:lnSpc>
                <a:spcPct val="90000"/>
              </a:lnSpc>
              <a:spcBef>
                <a:spcPct val="50000"/>
              </a:spcBef>
            </a:pPr>
            <a:r>
              <a:rPr lang="en-US" altLang="en-US" sz="2800" dirty="0"/>
              <a:t>W-300 sent for medical review at Colonial Cooperative Care</a:t>
            </a:r>
          </a:p>
          <a:p>
            <a:pPr>
              <a:lnSpc>
                <a:spcPct val="90000"/>
              </a:lnSpc>
              <a:spcBef>
                <a:spcPct val="50000"/>
              </a:spcBef>
            </a:pPr>
            <a:r>
              <a:rPr lang="en-US" altLang="en-US" sz="2800" dirty="0"/>
              <a:t>New W-300 form required at end of disability period as determined by medical review</a:t>
            </a:r>
          </a:p>
          <a:p>
            <a:pPr>
              <a:lnSpc>
                <a:spcPct val="90000"/>
              </a:lnSpc>
              <a:spcBef>
                <a:spcPct val="50000"/>
              </a:spcBef>
            </a:pPr>
            <a:r>
              <a:rPr lang="en-US" altLang="en-US" sz="2800" dirty="0"/>
              <a:t>W-650 required</a:t>
            </a:r>
          </a:p>
          <a:p>
            <a:pPr>
              <a:lnSpc>
                <a:spcPct val="90000"/>
              </a:lnSpc>
              <a:spcBef>
                <a:spcPct val="50000"/>
              </a:spcBef>
            </a:pPr>
            <a:r>
              <a:rPr lang="en-US" altLang="en-US" sz="2800" dirty="0"/>
              <a:t>Application for Social Security is required </a:t>
            </a:r>
          </a:p>
          <a:p>
            <a:pPr marL="0" indent="0">
              <a:lnSpc>
                <a:spcPct val="90000"/>
              </a:lnSpc>
              <a:spcBef>
                <a:spcPct val="50000"/>
              </a:spcBef>
              <a:buNone/>
            </a:pPr>
            <a:endParaRPr lang="en-US" altLang="en-US" sz="2600" dirty="0"/>
          </a:p>
          <a:p>
            <a:pPr marL="0" indent="0">
              <a:lnSpc>
                <a:spcPct val="90000"/>
              </a:lnSpc>
              <a:spcBef>
                <a:spcPct val="50000"/>
              </a:spcBef>
              <a:buNone/>
            </a:pPr>
            <a:endParaRPr lang="en-US" altLang="en-US" sz="2600" dirty="0"/>
          </a:p>
          <a:p>
            <a:pPr>
              <a:lnSpc>
                <a:spcPct val="90000"/>
              </a:lnSpc>
              <a:spcBef>
                <a:spcPct val="50000"/>
              </a:spcBef>
              <a:buFontTx/>
              <a:buChar char="•"/>
            </a:pPr>
            <a:endParaRPr lang="en-US" altLang="en-US" sz="2600" dirty="0"/>
          </a:p>
        </p:txBody>
      </p:sp>
    </p:spTree>
    <p:extLst>
      <p:ext uri="{BB962C8B-B14F-4D97-AF65-F5344CB8AC3E}">
        <p14:creationId xmlns:p14="http://schemas.microsoft.com/office/powerpoint/2010/main" val="322712371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Preferred W-300 Submission</a:t>
            </a:r>
          </a:p>
        </p:txBody>
      </p:sp>
      <p:sp>
        <p:nvSpPr>
          <p:cNvPr id="3" name="Content Placeholder 2"/>
          <p:cNvSpPr>
            <a:spLocks noGrp="1"/>
          </p:cNvSpPr>
          <p:nvPr>
            <p:ph idx="1"/>
          </p:nvPr>
        </p:nvSpPr>
        <p:spPr/>
        <p:txBody>
          <a:bodyPr>
            <a:normAutofit/>
          </a:bodyPr>
          <a:lstStyle/>
          <a:p>
            <a:r>
              <a:rPr lang="en-US" dirty="0"/>
              <a:t>Forms mailed directly to medical review team: </a:t>
            </a:r>
          </a:p>
          <a:p>
            <a:pPr marL="0" indent="0">
              <a:buNone/>
            </a:pPr>
            <a:r>
              <a:rPr lang="en-US" dirty="0"/>
              <a:t>	  </a:t>
            </a:r>
            <a:r>
              <a:rPr lang="en-US" sz="2400" dirty="0">
                <a:solidFill>
                  <a:srgbClr val="0000CC"/>
                </a:solidFill>
              </a:rPr>
              <a:t>Colonial Cooperative Care</a:t>
            </a:r>
          </a:p>
          <a:p>
            <a:pPr marL="0" indent="0">
              <a:buNone/>
            </a:pPr>
            <a:r>
              <a:rPr lang="en-US" sz="2400" dirty="0">
                <a:solidFill>
                  <a:srgbClr val="0000CC"/>
                </a:solidFill>
              </a:rPr>
              <a:t>	   P.O. Box 849</a:t>
            </a:r>
          </a:p>
          <a:p>
            <a:pPr marL="0" indent="0">
              <a:buNone/>
            </a:pPr>
            <a:r>
              <a:rPr lang="en-US" sz="2400" dirty="0">
                <a:solidFill>
                  <a:srgbClr val="0000CC"/>
                </a:solidFill>
              </a:rPr>
              <a:t>	   Manchester, CT 06360</a:t>
            </a:r>
          </a:p>
          <a:p>
            <a:pPr marL="0" indent="0">
              <a:buNone/>
            </a:pPr>
            <a:r>
              <a:rPr lang="en-US" sz="2400" dirty="0">
                <a:solidFill>
                  <a:srgbClr val="0000CC"/>
                </a:solidFill>
              </a:rPr>
              <a:t>	  Fax  860-885-0630</a:t>
            </a:r>
            <a:endParaRPr lang="en-US" dirty="0"/>
          </a:p>
          <a:p>
            <a:r>
              <a:rPr lang="en-US" dirty="0"/>
              <a:t>DSS notified when forms are received and case can be granted or denied</a:t>
            </a:r>
          </a:p>
        </p:txBody>
      </p:sp>
    </p:spTree>
    <p:extLst>
      <p:ext uri="{BB962C8B-B14F-4D97-AF65-F5344CB8AC3E}">
        <p14:creationId xmlns:p14="http://schemas.microsoft.com/office/powerpoint/2010/main" val="3438745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Colonial Cooperative Care?</a:t>
            </a:r>
            <a:br>
              <a:rPr lang="en-US" dirty="0"/>
            </a:br>
            <a:r>
              <a:rPr lang="en-US" sz="2800" dirty="0"/>
              <a:t>	</a:t>
            </a:r>
            <a:endParaRPr lang="en-US" dirty="0"/>
          </a:p>
        </p:txBody>
      </p:sp>
      <p:sp>
        <p:nvSpPr>
          <p:cNvPr id="3" name="Content Placeholder 2"/>
          <p:cNvSpPr>
            <a:spLocks noGrp="1"/>
          </p:cNvSpPr>
          <p:nvPr>
            <p:ph idx="1"/>
          </p:nvPr>
        </p:nvSpPr>
        <p:spPr/>
        <p:txBody>
          <a:bodyPr/>
          <a:lstStyle/>
          <a:p>
            <a:r>
              <a:rPr lang="en-US" dirty="0"/>
              <a:t>Commonly referred to as “CCC”</a:t>
            </a:r>
          </a:p>
          <a:p>
            <a:r>
              <a:rPr lang="en-US" dirty="0"/>
              <a:t>Medical Reviewers</a:t>
            </a:r>
          </a:p>
          <a:p>
            <a:pPr lvl="1"/>
            <a:r>
              <a:rPr lang="en-US" dirty="0"/>
              <a:t>Determine a client’s un-employability</a:t>
            </a:r>
          </a:p>
          <a:p>
            <a:pPr lvl="1"/>
            <a:r>
              <a:rPr lang="en-US" dirty="0"/>
              <a:t>Unbiased and professional	</a:t>
            </a:r>
          </a:p>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99994"/>
            <a:ext cx="3657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343399"/>
            <a:ext cx="2895600" cy="210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94206"/>
            <a:ext cx="3657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821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682" y="2057400"/>
            <a:ext cx="8229600" cy="4267200"/>
          </a:xfrm>
        </p:spPr>
        <p:txBody>
          <a:bodyPr/>
          <a:lstStyle/>
          <a:p>
            <a:r>
              <a:rPr lang="en-US" dirty="0"/>
              <a:t>Colonial Cooperative Care may request more information to make determination	</a:t>
            </a:r>
          </a:p>
          <a:p>
            <a:pPr marL="0" indent="0">
              <a:buNone/>
            </a:pPr>
            <a:r>
              <a:rPr lang="en-US" dirty="0"/>
              <a:t>	- </a:t>
            </a:r>
            <a:r>
              <a:rPr lang="en-US" sz="2400" dirty="0"/>
              <a:t>providing CCC with as much information as possible will 		lessen further requests for documentation</a:t>
            </a:r>
          </a:p>
          <a:p>
            <a:r>
              <a:rPr lang="en-US" dirty="0"/>
              <a:t>Submit medical records with form W-300 </a:t>
            </a:r>
          </a:p>
          <a:p>
            <a:pPr lvl="2">
              <a:buFontTx/>
              <a:buChar char="-"/>
            </a:pPr>
            <a:r>
              <a:rPr lang="en-US" dirty="0"/>
              <a:t>Physician’s Notes</a:t>
            </a:r>
          </a:p>
          <a:p>
            <a:pPr lvl="2">
              <a:buFontTx/>
              <a:buChar char="-"/>
            </a:pPr>
            <a:r>
              <a:rPr lang="en-US" dirty="0"/>
              <a:t>Lab &amp; Test Results </a:t>
            </a:r>
          </a:p>
          <a:p>
            <a:pPr lvl="2">
              <a:buFontTx/>
              <a:buChar char="-"/>
            </a:pPr>
            <a:r>
              <a:rPr lang="en-US" dirty="0"/>
              <a:t>Medication lists</a:t>
            </a:r>
          </a:p>
          <a:p>
            <a:pPr lvl="2">
              <a:buFontTx/>
              <a:buChar char="-"/>
            </a:pPr>
            <a:endParaRPr lang="en-US" dirty="0"/>
          </a:p>
          <a:p>
            <a:pPr lvl="2"/>
            <a:endParaRPr lang="en-US" dirty="0"/>
          </a:p>
          <a:p>
            <a:endParaRPr lang="en-US" dirty="0"/>
          </a:p>
        </p:txBody>
      </p:sp>
      <p:sp>
        <p:nvSpPr>
          <p:cNvPr id="4" name="Title 1"/>
          <p:cNvSpPr>
            <a:spLocks noGrp="1"/>
          </p:cNvSpPr>
          <p:nvPr>
            <p:ph type="title"/>
          </p:nvPr>
        </p:nvSpPr>
        <p:spPr>
          <a:xfrm>
            <a:off x="457200" y="914400"/>
            <a:ext cx="8229600" cy="990600"/>
          </a:xfrm>
        </p:spPr>
        <p:txBody>
          <a:bodyPr/>
          <a:lstStyle/>
          <a:p>
            <a:r>
              <a:rPr lang="en-US" dirty="0"/>
              <a:t>Who is Colonial Cooperative Care?</a:t>
            </a:r>
            <a:br>
              <a:rPr lang="en-US" dirty="0"/>
            </a:br>
            <a:r>
              <a:rPr lang="en-US" sz="2800" dirty="0"/>
              <a:t>	</a:t>
            </a:r>
            <a:endParaRPr lang="en-US" dirty="0"/>
          </a:p>
        </p:txBody>
      </p:sp>
    </p:spTree>
    <p:extLst>
      <p:ext uri="{BB962C8B-B14F-4D97-AF65-F5344CB8AC3E}">
        <p14:creationId xmlns:p14="http://schemas.microsoft.com/office/powerpoint/2010/main" val="169629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Supplement for Medical Information (W303)</a:t>
            </a:r>
          </a:p>
        </p:txBody>
      </p:sp>
      <p:sp>
        <p:nvSpPr>
          <p:cNvPr id="3" name="Content Placeholder 2"/>
          <p:cNvSpPr>
            <a:spLocks noGrp="1"/>
          </p:cNvSpPr>
          <p:nvPr>
            <p:ph idx="1"/>
          </p:nvPr>
        </p:nvSpPr>
        <p:spPr>
          <a:xfrm>
            <a:off x="533400" y="2667000"/>
            <a:ext cx="8229600" cy="3276600"/>
          </a:xfrm>
        </p:spPr>
        <p:txBody>
          <a:bodyPr/>
          <a:lstStyle/>
          <a:p>
            <a:pPr>
              <a:lnSpc>
                <a:spcPct val="150000"/>
              </a:lnSpc>
            </a:pPr>
            <a:r>
              <a:rPr lang="en-US" dirty="0"/>
              <a:t>Similar to the Doctor’s Medical Report</a:t>
            </a:r>
          </a:p>
          <a:p>
            <a:r>
              <a:rPr lang="en-US" dirty="0"/>
              <a:t>Client’s opportunity to document their health problems and how they are affected by them.</a:t>
            </a:r>
          </a:p>
          <a:p>
            <a:pPr>
              <a:lnSpc>
                <a:spcPct val="150000"/>
              </a:lnSpc>
            </a:pPr>
            <a:r>
              <a:rPr lang="en-US" dirty="0"/>
              <a:t>DSS Worker can help client complete the form.</a:t>
            </a:r>
          </a:p>
        </p:txBody>
      </p:sp>
    </p:spTree>
    <p:extLst>
      <p:ext uri="{BB962C8B-B14F-4D97-AF65-F5344CB8AC3E}">
        <p14:creationId xmlns:p14="http://schemas.microsoft.com/office/powerpoint/2010/main" val="256132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 to Share Medical Information (W303A)</a:t>
            </a:r>
          </a:p>
        </p:txBody>
      </p:sp>
      <p:sp>
        <p:nvSpPr>
          <p:cNvPr id="3" name="Content Placeholder 2"/>
          <p:cNvSpPr>
            <a:spLocks noGrp="1"/>
          </p:cNvSpPr>
          <p:nvPr>
            <p:ph idx="1"/>
          </p:nvPr>
        </p:nvSpPr>
        <p:spPr>
          <a:xfrm>
            <a:off x="381000" y="2438400"/>
            <a:ext cx="8310282" cy="3703004"/>
          </a:xfrm>
        </p:spPr>
        <p:txBody>
          <a:bodyPr/>
          <a:lstStyle/>
          <a:p>
            <a:r>
              <a:rPr lang="en-US" dirty="0"/>
              <a:t>Client will sign to authorize the medical provider of their choice to disclose information with DSS and Colonial Cooperative Care (CCC).</a:t>
            </a:r>
          </a:p>
          <a:p>
            <a:r>
              <a:rPr lang="en-US" dirty="0"/>
              <a:t>Client should thoroughly read what information and what medical records will be accessed.</a:t>
            </a:r>
          </a:p>
        </p:txBody>
      </p:sp>
    </p:spTree>
    <p:extLst>
      <p:ext uri="{BB962C8B-B14F-4D97-AF65-F5344CB8AC3E}">
        <p14:creationId xmlns:p14="http://schemas.microsoft.com/office/powerpoint/2010/main" val="279678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 and the W650</a:t>
            </a:r>
          </a:p>
        </p:txBody>
      </p:sp>
      <p:sp>
        <p:nvSpPr>
          <p:cNvPr id="3" name="Content Placeholder 2"/>
          <p:cNvSpPr>
            <a:spLocks noGrp="1"/>
          </p:cNvSpPr>
          <p:nvPr>
            <p:ph idx="1"/>
          </p:nvPr>
        </p:nvSpPr>
        <p:spPr/>
        <p:txBody>
          <a:bodyPr/>
          <a:lstStyle/>
          <a:p>
            <a:r>
              <a:rPr lang="en-US" dirty="0"/>
              <a:t>Client needs to apply for SSD/SSI</a:t>
            </a:r>
          </a:p>
          <a:p>
            <a:pPr lvl="1"/>
            <a:r>
              <a:rPr lang="en-US" dirty="0"/>
              <a:t>Proves client is attempting other sources of income.</a:t>
            </a:r>
          </a:p>
          <a:p>
            <a:r>
              <a:rPr lang="en-US" dirty="0"/>
              <a:t>Authorization for Reimbursement (W650)</a:t>
            </a:r>
          </a:p>
          <a:p>
            <a:pPr lvl="1"/>
            <a:r>
              <a:rPr lang="en-US" dirty="0"/>
              <a:t>If/when client is approved for SSD/SSI, the State is reimbursed.</a:t>
            </a:r>
          </a:p>
        </p:txBody>
      </p:sp>
    </p:spTree>
    <p:extLst>
      <p:ext uri="{BB962C8B-B14F-4D97-AF65-F5344CB8AC3E}">
        <p14:creationId xmlns:p14="http://schemas.microsoft.com/office/powerpoint/2010/main" val="3227152449"/>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What Happens If You’re Eligible</a:t>
            </a:r>
          </a:p>
        </p:txBody>
      </p:sp>
      <p:sp>
        <p:nvSpPr>
          <p:cNvPr id="3" name="Content Placeholder 2"/>
          <p:cNvSpPr>
            <a:spLocks noGrp="1"/>
          </p:cNvSpPr>
          <p:nvPr>
            <p:ph idx="1"/>
          </p:nvPr>
        </p:nvSpPr>
        <p:spPr/>
        <p:txBody>
          <a:bodyPr/>
          <a:lstStyle/>
          <a:p>
            <a:r>
              <a:rPr lang="en-US" dirty="0"/>
              <a:t>6 month redetermination cycle</a:t>
            </a:r>
          </a:p>
          <a:p>
            <a:pPr lvl="1"/>
            <a:r>
              <a:rPr lang="en-US" sz="3200" dirty="0"/>
              <a:t>Updated verification for any income/assets will be needed.</a:t>
            </a:r>
          </a:p>
          <a:p>
            <a:pPr lvl="1"/>
            <a:r>
              <a:rPr lang="en-US" sz="3200" dirty="0"/>
              <a:t>Phone or in-office interview</a:t>
            </a:r>
          </a:p>
          <a:p>
            <a:pPr lvl="1"/>
            <a:r>
              <a:rPr lang="en-US" sz="3200" dirty="0"/>
              <a:t>New medical packet (if applicable)</a:t>
            </a:r>
          </a:p>
        </p:txBody>
      </p:sp>
    </p:spTree>
    <p:extLst>
      <p:ext uri="{BB962C8B-B14F-4D97-AF65-F5344CB8AC3E}">
        <p14:creationId xmlns:p14="http://schemas.microsoft.com/office/powerpoint/2010/main" val="2027844776"/>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TFA Program</a:t>
            </a:r>
          </a:p>
        </p:txBody>
      </p:sp>
      <p:sp>
        <p:nvSpPr>
          <p:cNvPr id="3" name="Content Placeholder 2"/>
          <p:cNvSpPr>
            <a:spLocks noGrp="1"/>
          </p:cNvSpPr>
          <p:nvPr>
            <p:ph idx="1"/>
          </p:nvPr>
        </p:nvSpPr>
        <p:spPr/>
        <p:txBody>
          <a:bodyPr>
            <a:normAutofit lnSpcReduction="10000"/>
          </a:bodyPr>
          <a:lstStyle/>
          <a:p>
            <a:pPr algn="ct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TFA is the </a:t>
            </a:r>
            <a:r>
              <a:rPr lang="en-US" b="1" dirty="0">
                <a:latin typeface="Baskerville Old Face" panose="02020602080505020303" pitchFamily="18" charset="0"/>
                <a:cs typeface="Andalus" panose="02020603050405020304" pitchFamily="18" charset="-78"/>
              </a:rPr>
              <a:t>CT</a:t>
            </a:r>
            <a:r>
              <a:rPr lang="en-US" dirty="0">
                <a:latin typeface="Baskerville Old Face" panose="02020602080505020303" pitchFamily="18" charset="0"/>
                <a:cs typeface="Andalus" panose="02020603050405020304" pitchFamily="18" charset="-78"/>
              </a:rPr>
              <a:t> Temporary Family Assistance program</a:t>
            </a:r>
          </a:p>
          <a:p>
            <a:pPr algn="ct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TANF is the </a:t>
            </a:r>
            <a:r>
              <a:rPr lang="en-US" b="1" dirty="0">
                <a:latin typeface="Baskerville Old Face" panose="02020602080505020303" pitchFamily="18" charset="0"/>
                <a:cs typeface="Andalus" panose="02020603050405020304" pitchFamily="18" charset="-78"/>
              </a:rPr>
              <a:t>Federal</a:t>
            </a:r>
            <a:r>
              <a:rPr lang="en-US" dirty="0">
                <a:latin typeface="Baskerville Old Face" panose="02020602080505020303" pitchFamily="18" charset="0"/>
                <a:cs typeface="Andalus" panose="02020603050405020304" pitchFamily="18" charset="-78"/>
              </a:rPr>
              <a:t> Temporary Assistance for Needy Families program that provides funds to CT</a:t>
            </a:r>
          </a:p>
          <a:p>
            <a:pPr algn="ct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TFA is a cash assistance program intended to help families with children become self-supporting</a:t>
            </a:r>
          </a:p>
        </p:txBody>
      </p:sp>
    </p:spTree>
    <p:custDataLst>
      <p:tags r:id="rId1"/>
    </p:custDataLst>
    <p:extLst>
      <p:ext uri="{BB962C8B-B14F-4D97-AF65-F5344CB8AC3E}">
        <p14:creationId xmlns:p14="http://schemas.microsoft.com/office/powerpoint/2010/main" val="230160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What is SAGA Cash?</a:t>
            </a:r>
          </a:p>
        </p:txBody>
      </p:sp>
      <p:sp>
        <p:nvSpPr>
          <p:cNvPr id="3" name="Content Placeholder 2"/>
          <p:cNvSpPr>
            <a:spLocks noGrp="1"/>
          </p:cNvSpPr>
          <p:nvPr>
            <p:ph idx="1"/>
          </p:nvPr>
        </p:nvSpPr>
        <p:spPr>
          <a:xfrm>
            <a:off x="381000" y="2362200"/>
            <a:ext cx="8229600" cy="4084004"/>
          </a:xfrm>
        </p:spPr>
        <p:txBody>
          <a:bodyPr>
            <a:normAutofit/>
          </a:bodyPr>
          <a:lstStyle/>
          <a:p>
            <a:pPr marL="0" indent="0">
              <a:buNone/>
            </a:pPr>
            <a:r>
              <a:rPr lang="en-US" sz="3600" dirty="0"/>
              <a:t>SAGA (State Administered General Assistance) is administered by the Connecticut Department of Social Services (DSS). SAGA provides cash paid to eligible individuals who are unable to work and need basic assistance.</a:t>
            </a:r>
          </a:p>
        </p:txBody>
      </p:sp>
    </p:spTree>
    <p:extLst>
      <p:ext uri="{BB962C8B-B14F-4D97-AF65-F5344CB8AC3E}">
        <p14:creationId xmlns:p14="http://schemas.microsoft.com/office/powerpoint/2010/main" val="3004168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Benefits of the TFA Program</a:t>
            </a:r>
          </a:p>
        </p:txBody>
      </p:sp>
      <p:sp>
        <p:nvSpPr>
          <p:cNvPr id="3" name="Content Placeholder 2"/>
          <p:cNvSpPr>
            <a:spLocks noGrp="1"/>
          </p:cNvSpPr>
          <p:nvPr>
            <p:ph idx="1"/>
          </p:nvPr>
        </p:nvSpPr>
        <p:spPr/>
        <p:txBody>
          <a:bodyPr/>
          <a:lstStyle/>
          <a:p>
            <a:pPr algn="ct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Empowers families to become self sufficient </a:t>
            </a:r>
          </a:p>
          <a:p>
            <a:pPr algn="ct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Offers employment training and skill development from Jobs First </a:t>
            </a:r>
          </a:p>
          <a:p>
            <a:pPr algn="ct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Helps parents pursue child support</a:t>
            </a:r>
          </a:p>
          <a:p>
            <a:pPr algn="ct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Provides referrals to other community services</a:t>
            </a:r>
          </a:p>
          <a:p>
            <a:pPr algn="ct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Supplies families with the tools they need to succeed independently</a:t>
            </a:r>
          </a:p>
          <a:p>
            <a:pPr>
              <a:buFont typeface="Wingdings" panose="05000000000000000000" pitchFamily="2" charset="2"/>
              <a:buChar char="v"/>
            </a:pPr>
            <a:endParaRPr lang="en-US" dirty="0">
              <a:latin typeface="Baskerville Old Face" panose="02020602080505020303" pitchFamily="18" charset="0"/>
            </a:endParaRPr>
          </a:p>
          <a:p>
            <a:endParaRPr lang="en-US" dirty="0"/>
          </a:p>
        </p:txBody>
      </p:sp>
    </p:spTree>
    <p:extLst>
      <p:ext uri="{BB962C8B-B14F-4D97-AF65-F5344CB8AC3E}">
        <p14:creationId xmlns:p14="http://schemas.microsoft.com/office/powerpoint/2010/main" val="1250110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ea typeface="Batang" panose="02030600000101010101" pitchFamily="18" charset="-127"/>
                <a:cs typeface="Andalus" panose="02020603050405020304" pitchFamily="18" charset="-78"/>
              </a:rPr>
              <a:t>Who makes up a TFA household?</a:t>
            </a:r>
          </a:p>
        </p:txBody>
      </p:sp>
      <p:sp>
        <p:nvSpPr>
          <p:cNvPr id="3" name="Content Placeholder 2"/>
          <p:cNvSpPr>
            <a:spLocks noGrp="1"/>
          </p:cNvSpPr>
          <p:nvPr>
            <p:ph sz="half" idx="1"/>
          </p:nvPr>
        </p:nvSpPr>
        <p:spPr/>
        <p:txBody>
          <a:bodyPr>
            <a:normAutofit fontScale="92500" lnSpcReduction="10000"/>
          </a:bodyPr>
          <a:lstStyle/>
          <a:p>
            <a:pP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Families with children under the age of 18</a:t>
            </a:r>
          </a:p>
          <a:p>
            <a:pP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Families with children who are 18 years of age or older-but child must be full-time student in high school or vocational program.</a:t>
            </a:r>
          </a:p>
          <a:p>
            <a:pP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Applicants must be resident of CT</a:t>
            </a:r>
          </a:p>
        </p:txBody>
      </p:sp>
      <p:sp>
        <p:nvSpPr>
          <p:cNvPr id="4" name="Content Placeholder 3"/>
          <p:cNvSpPr>
            <a:spLocks noGrp="1"/>
          </p:cNvSpPr>
          <p:nvPr>
            <p:ph sz="half" idx="2"/>
          </p:nvPr>
        </p:nvSpPr>
        <p:spPr/>
        <p:txBody>
          <a:bodyPr>
            <a:normAutofit fontScale="92500" lnSpcReduction="10000"/>
          </a:bodyPr>
          <a:lstStyle/>
          <a:p>
            <a:pP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Working and supporting a child or children</a:t>
            </a:r>
          </a:p>
          <a:p>
            <a:pP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The child or children must live with a related adult or adult has guardianship through probate court</a:t>
            </a:r>
          </a:p>
          <a:p>
            <a:pPr>
              <a:buFont typeface="Wingdings" panose="05000000000000000000" pitchFamily="2" charset="2"/>
              <a:buChar char="v"/>
            </a:pPr>
            <a:r>
              <a:rPr lang="en-US" dirty="0">
                <a:latin typeface="Baskerville Old Face" panose="02020602080505020303" pitchFamily="18" charset="0"/>
                <a:cs typeface="Andalus" panose="02020603050405020304" pitchFamily="18" charset="-78"/>
              </a:rPr>
              <a:t>Pregnant woman who are eligible</a:t>
            </a:r>
          </a:p>
          <a:p>
            <a:endParaRPr lang="en-US" dirty="0"/>
          </a:p>
        </p:txBody>
      </p:sp>
    </p:spTree>
    <p:custDataLst>
      <p:tags r:id="rId1"/>
    </p:custDataLst>
    <p:extLst>
      <p:ext uri="{BB962C8B-B14F-4D97-AF65-F5344CB8AC3E}">
        <p14:creationId xmlns:p14="http://schemas.microsoft.com/office/powerpoint/2010/main" val="90964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Baskerville Old Face" panose="02020602080505020303" pitchFamily="18" charset="0"/>
              </a:rPr>
              <a:t>Income &amp; Assets</a:t>
            </a:r>
          </a:p>
        </p:txBody>
      </p:sp>
      <p:sp>
        <p:nvSpPr>
          <p:cNvPr id="6" name="Content Placeholder 5"/>
          <p:cNvSpPr>
            <a:spLocks noGrp="1"/>
          </p:cNvSpPr>
          <p:nvPr>
            <p:ph sz="half" idx="1"/>
          </p:nvPr>
        </p:nvSpPr>
        <p:spPr/>
        <p:txBody>
          <a:bodyPr>
            <a:normAutofit fontScale="85000" lnSpcReduction="20000"/>
          </a:bodyPr>
          <a:lstStyle/>
          <a:p>
            <a:pPr>
              <a:buFont typeface="Wingdings" panose="05000000000000000000" pitchFamily="2" charset="2"/>
              <a:buChar char="v"/>
            </a:pPr>
            <a:r>
              <a:rPr lang="en-US" dirty="0">
                <a:latin typeface="Baskerville Old Face" panose="02020602080505020303" pitchFamily="18" charset="0"/>
              </a:rPr>
              <a:t>Income limits are low for the TFA program</a:t>
            </a:r>
          </a:p>
          <a:p>
            <a:pPr>
              <a:buFont typeface="Wingdings" panose="05000000000000000000" pitchFamily="2" charset="2"/>
              <a:buChar char="v"/>
            </a:pPr>
            <a:r>
              <a:rPr lang="en-US" dirty="0">
                <a:latin typeface="Baskerville Old Face" panose="02020602080505020303" pitchFamily="18" charset="0"/>
              </a:rPr>
              <a:t>The “Am I Eligible” screening tool at </a:t>
            </a:r>
            <a:r>
              <a:rPr lang="en-US" dirty="0">
                <a:latin typeface="Baskerville Old Face" panose="02020602080505020303" pitchFamily="18" charset="0"/>
                <a:hlinkClick r:id="rId5"/>
              </a:rPr>
              <a:t>www.connect.ct.gov</a:t>
            </a:r>
            <a:r>
              <a:rPr lang="en-US" dirty="0">
                <a:latin typeface="Baskerville Old Face" panose="02020602080505020303" pitchFamily="18" charset="0"/>
              </a:rPr>
              <a:t> is a helpful information resource</a:t>
            </a:r>
          </a:p>
          <a:p>
            <a:pPr>
              <a:buFont typeface="Wingdings" panose="05000000000000000000" pitchFamily="2" charset="2"/>
              <a:buChar char="v"/>
            </a:pPr>
            <a:r>
              <a:rPr lang="en-US" dirty="0">
                <a:latin typeface="Baskerville Old Face" panose="02020602080505020303" pitchFamily="18" charset="0"/>
              </a:rPr>
              <a:t>The income guidelines change once a customer is active on TFA.</a:t>
            </a:r>
          </a:p>
        </p:txBody>
      </p:sp>
      <p:sp>
        <p:nvSpPr>
          <p:cNvPr id="7" name="Content Placeholder 6"/>
          <p:cNvSpPr>
            <a:spLocks noGrp="1"/>
          </p:cNvSpPr>
          <p:nvPr>
            <p:ph sz="half" idx="2"/>
          </p:nvPr>
        </p:nvSpPr>
        <p:spPr/>
        <p:txBody>
          <a:bodyPr>
            <a:normAutofit fontScale="85000" lnSpcReduction="20000"/>
          </a:bodyPr>
          <a:lstStyle/>
          <a:p>
            <a:pPr>
              <a:buFont typeface="Wingdings" panose="05000000000000000000" pitchFamily="2" charset="2"/>
              <a:buChar char="v"/>
            </a:pPr>
            <a:r>
              <a:rPr lang="en-US" dirty="0">
                <a:latin typeface="Baskerville Old Face" panose="02020602080505020303" pitchFamily="18" charset="0"/>
              </a:rPr>
              <a:t>The household asset limit is  </a:t>
            </a:r>
            <a:r>
              <a:rPr lang="en-US" dirty="0"/>
              <a:t>$6000</a:t>
            </a:r>
          </a:p>
          <a:p>
            <a:pPr>
              <a:buFont typeface="Wingdings" panose="05000000000000000000" pitchFamily="2" charset="2"/>
              <a:buChar char="v"/>
            </a:pPr>
            <a:r>
              <a:rPr lang="en-US" dirty="0">
                <a:latin typeface="Baskerville Old Face" panose="02020602080505020303" pitchFamily="18" charset="0"/>
              </a:rPr>
              <a:t>One vehicle is excluded as long as the total value, minus the amount owed is under </a:t>
            </a:r>
            <a:r>
              <a:rPr lang="en-US" dirty="0"/>
              <a:t>$9,500</a:t>
            </a:r>
            <a:r>
              <a:rPr lang="en-US" dirty="0">
                <a:latin typeface="Baskerville Old Face" panose="02020602080505020303" pitchFamily="18" charset="0"/>
              </a:rPr>
              <a:t>.</a:t>
            </a:r>
          </a:p>
          <a:p>
            <a:pPr>
              <a:buFont typeface="Wingdings" panose="05000000000000000000" pitchFamily="2" charset="2"/>
              <a:buChar char="v"/>
            </a:pPr>
            <a:r>
              <a:rPr lang="en-US" dirty="0">
                <a:latin typeface="Baskerville Old Face" panose="02020602080505020303" pitchFamily="18" charset="0"/>
              </a:rPr>
              <a:t>Home property is not counted</a:t>
            </a:r>
          </a:p>
          <a:p>
            <a:pPr>
              <a:buFont typeface="Wingdings" panose="05000000000000000000" pitchFamily="2" charset="2"/>
              <a:buChar char="v"/>
            </a:pPr>
            <a:r>
              <a:rPr lang="en-US" dirty="0">
                <a:latin typeface="Baskerville Old Face" panose="02020602080505020303" pitchFamily="18" charset="0"/>
              </a:rPr>
              <a:t>Assets of non-parent relative or guardian are not counted if they are applying for children only</a:t>
            </a:r>
          </a:p>
        </p:txBody>
      </p:sp>
    </p:spTree>
    <p:custDataLst>
      <p:tags r:id="rId1"/>
    </p:custDataLst>
    <p:extLst>
      <p:ext uri="{BB962C8B-B14F-4D97-AF65-F5344CB8AC3E}">
        <p14:creationId xmlns:p14="http://schemas.microsoft.com/office/powerpoint/2010/main" val="1869161235"/>
      </p:ext>
    </p:extLst>
  </p:cSld>
  <p:clrMapOvr>
    <a:masterClrMapping/>
  </p:clrMapOvr>
  <p:extLst>
    <p:ext uri="{6950BFC3-D8DA-4A85-94F7-54DA5524770B}">
      <p188:commentRel xmlns:p188="http://schemas.microsoft.com/office/powerpoint/2018/8/main" r:id="rId4"/>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90600"/>
          </a:xfrm>
        </p:spPr>
        <p:txBody>
          <a:bodyPr/>
          <a:lstStyle/>
          <a:p>
            <a:r>
              <a:rPr lang="en-US" dirty="0">
                <a:latin typeface="Baskerville Old Face" panose="02020602080505020303" pitchFamily="18" charset="0"/>
              </a:rPr>
              <a:t>Income Limits &amp; 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0830471"/>
              </p:ext>
            </p:extLst>
          </p:nvPr>
        </p:nvGraphicFramePr>
        <p:xfrm>
          <a:off x="461963" y="2438400"/>
          <a:ext cx="8229600" cy="2123440"/>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val="20000"/>
                    </a:ext>
                  </a:extLst>
                </a:gridCol>
                <a:gridCol w="232029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186744409"/>
                    </a:ext>
                  </a:extLst>
                </a:gridCol>
              </a:tblGrid>
              <a:tr h="370840">
                <a:tc>
                  <a:txBody>
                    <a:bodyPr/>
                    <a:lstStyle/>
                    <a:p>
                      <a:r>
                        <a:rPr lang="en-US" dirty="0">
                          <a:solidFill>
                            <a:schemeClr val="bg1"/>
                          </a:solidFill>
                        </a:rPr>
                        <a:t>Family Size</a:t>
                      </a:r>
                    </a:p>
                  </a:txBody>
                  <a:tcPr/>
                </a:tc>
                <a:tc>
                  <a:txBody>
                    <a:bodyPr/>
                    <a:lstStyle/>
                    <a:p>
                      <a:r>
                        <a:rPr lang="en-US" dirty="0"/>
                        <a:t>Standard</a:t>
                      </a:r>
                      <a:r>
                        <a:rPr lang="en-US" baseline="0" dirty="0"/>
                        <a:t> of Need </a:t>
                      </a:r>
                      <a:endParaRPr lang="en-US" dirty="0"/>
                    </a:p>
                  </a:txBody>
                  <a:tcPr/>
                </a:tc>
                <a:tc>
                  <a:txBody>
                    <a:bodyPr/>
                    <a:lstStyle/>
                    <a:p>
                      <a:r>
                        <a:rPr lang="en-US" dirty="0"/>
                        <a:t>FPL</a:t>
                      </a:r>
                      <a:r>
                        <a:rPr lang="en-US" baseline="0" dirty="0"/>
                        <a:t> Max Earnings</a:t>
                      </a:r>
                      <a:endParaRPr lang="en-US" dirty="0"/>
                    </a:p>
                  </a:txBody>
                  <a:tcPr/>
                </a:tc>
                <a:tc>
                  <a:txBody>
                    <a:bodyPr/>
                    <a:lstStyle/>
                    <a:p>
                      <a:r>
                        <a:rPr lang="en-US" dirty="0"/>
                        <a:t>170% FPL</a:t>
                      </a:r>
                    </a:p>
                  </a:txBody>
                  <a:tcPr/>
                </a:tc>
                <a:tc>
                  <a:txBody>
                    <a:bodyPr/>
                    <a:lstStyle/>
                    <a:p>
                      <a:r>
                        <a:rPr lang="en-US" dirty="0"/>
                        <a:t>230% FPL</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$691</a:t>
                      </a:r>
                    </a:p>
                  </a:txBody>
                  <a:tcPr/>
                </a:tc>
                <a:tc>
                  <a:txBody>
                    <a:bodyPr/>
                    <a:lstStyle/>
                    <a:p>
                      <a:r>
                        <a:rPr lang="en-US" dirty="0"/>
                        <a:t>$1255</a:t>
                      </a:r>
                    </a:p>
                  </a:txBody>
                  <a:tcPr/>
                </a:tc>
                <a:tc>
                  <a:txBody>
                    <a:bodyPr/>
                    <a:lstStyle/>
                    <a:p>
                      <a:r>
                        <a:rPr lang="en-US" dirty="0"/>
                        <a:t>$2147</a:t>
                      </a:r>
                    </a:p>
                  </a:txBody>
                  <a:tcPr/>
                </a:tc>
                <a:tc>
                  <a:txBody>
                    <a:bodyPr/>
                    <a:lstStyle/>
                    <a:p>
                      <a:r>
                        <a:rPr lang="en-US" dirty="0"/>
                        <a:t>$2887</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$938</a:t>
                      </a:r>
                    </a:p>
                  </a:txBody>
                  <a:tcPr/>
                </a:tc>
                <a:tc>
                  <a:txBody>
                    <a:bodyPr/>
                    <a:lstStyle/>
                    <a:p>
                      <a:r>
                        <a:rPr lang="en-US" dirty="0"/>
                        <a:t>$1704</a:t>
                      </a:r>
                    </a:p>
                  </a:txBody>
                  <a:tcPr/>
                </a:tc>
                <a:tc>
                  <a:txBody>
                    <a:bodyPr/>
                    <a:lstStyle/>
                    <a:p>
                      <a:r>
                        <a:rPr lang="en-US" dirty="0"/>
                        <a:t>$2914</a:t>
                      </a:r>
                    </a:p>
                  </a:txBody>
                  <a:tcPr/>
                </a:tc>
                <a:tc>
                  <a:txBody>
                    <a:bodyPr/>
                    <a:lstStyle/>
                    <a:p>
                      <a:r>
                        <a:rPr lang="en-US" dirty="0"/>
                        <a:t>$3920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$1184</a:t>
                      </a:r>
                    </a:p>
                  </a:txBody>
                  <a:tcPr/>
                </a:tc>
                <a:tc>
                  <a:txBody>
                    <a:bodyPr/>
                    <a:lstStyle/>
                    <a:p>
                      <a:r>
                        <a:rPr lang="en-US" dirty="0"/>
                        <a:t>$2152</a:t>
                      </a:r>
                    </a:p>
                  </a:txBody>
                  <a:tcPr/>
                </a:tc>
                <a:tc>
                  <a:txBody>
                    <a:bodyPr/>
                    <a:lstStyle/>
                    <a:p>
                      <a:r>
                        <a:rPr lang="en-US" dirty="0"/>
                        <a:t>$3680</a:t>
                      </a:r>
                    </a:p>
                  </a:txBody>
                  <a:tcPr/>
                </a:tc>
                <a:tc>
                  <a:txBody>
                    <a:bodyPr/>
                    <a:lstStyle/>
                    <a:p>
                      <a:r>
                        <a:rPr lang="en-US" dirty="0"/>
                        <a:t>$4950</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$1430</a:t>
                      </a:r>
                    </a:p>
                  </a:txBody>
                  <a:tcPr/>
                </a:tc>
                <a:tc>
                  <a:txBody>
                    <a:bodyPr/>
                    <a:lstStyle/>
                    <a:p>
                      <a:r>
                        <a:rPr lang="en-US" dirty="0"/>
                        <a:t>$2600</a:t>
                      </a:r>
                    </a:p>
                  </a:txBody>
                  <a:tcPr/>
                </a:tc>
                <a:tc>
                  <a:txBody>
                    <a:bodyPr/>
                    <a:lstStyle/>
                    <a:p>
                      <a:r>
                        <a:rPr lang="en-US" dirty="0"/>
                        <a:t>$4446</a:t>
                      </a:r>
                    </a:p>
                  </a:txBody>
                  <a:tcPr/>
                </a:tc>
                <a:tc>
                  <a:txBody>
                    <a:bodyPr/>
                    <a:lstStyle/>
                    <a:p>
                      <a:r>
                        <a:rPr lang="en-US" dirty="0"/>
                        <a:t>$5980</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685800" y="5105400"/>
            <a:ext cx="2294218" cy="369332"/>
          </a:xfrm>
          <a:prstGeom prst="rect">
            <a:avLst/>
          </a:prstGeom>
          <a:noFill/>
        </p:spPr>
        <p:txBody>
          <a:bodyPr wrap="none" rtlCol="0">
            <a:spAutoFit/>
          </a:bodyPr>
          <a:lstStyle/>
          <a:p>
            <a:r>
              <a:rPr lang="en-US" dirty="0">
                <a:latin typeface="Baskerville Old Face" panose="02020602080505020303" pitchFamily="18" charset="0"/>
              </a:rPr>
              <a:t>* As of  March 1, 2024</a:t>
            </a:r>
          </a:p>
        </p:txBody>
      </p:sp>
    </p:spTree>
    <p:custDataLst>
      <p:tags r:id="rId1"/>
    </p:custDataLst>
    <p:extLst>
      <p:ext uri="{BB962C8B-B14F-4D97-AF65-F5344CB8AC3E}">
        <p14:creationId xmlns:p14="http://schemas.microsoft.com/office/powerpoint/2010/main" val="486369791"/>
      </p:ext>
    </p:extLst>
  </p:cSld>
  <p:clrMapOvr>
    <a:masterClrMapping/>
  </p:clrMapOvr>
  <p:extLst>
    <p:ext uri="{6950BFC3-D8DA-4A85-94F7-54DA5524770B}">
      <p188:commentRel xmlns:p188="http://schemas.microsoft.com/office/powerpoint/2018/8/main" r:id="rId4"/>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All unearned income is counted </a:t>
            </a:r>
          </a:p>
        </p:txBody>
      </p:sp>
      <p:sp>
        <p:nvSpPr>
          <p:cNvPr id="5" name="AutoShape 4" descr="Image result for DOLLAR BI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2895600" y="2362200"/>
            <a:ext cx="3238500" cy="1409700"/>
          </a:xfrm>
          <a:prstGeom prst="rect">
            <a:avLst/>
          </a:prstGeom>
        </p:spPr>
      </p:pic>
      <p:pic>
        <p:nvPicPr>
          <p:cNvPr id="7" name="Picture 6"/>
          <p:cNvPicPr>
            <a:picLocks noChangeAspect="1"/>
          </p:cNvPicPr>
          <p:nvPr/>
        </p:nvPicPr>
        <p:blipFill>
          <a:blip r:embed="rId4"/>
          <a:stretch>
            <a:fillRect/>
          </a:stretch>
        </p:blipFill>
        <p:spPr>
          <a:xfrm>
            <a:off x="2895600" y="4876800"/>
            <a:ext cx="3238500" cy="1371600"/>
          </a:xfrm>
          <a:prstGeom prst="rect">
            <a:avLst/>
          </a:prstGeom>
        </p:spPr>
      </p:pic>
      <p:sp>
        <p:nvSpPr>
          <p:cNvPr id="8" name="TextBox 7"/>
          <p:cNvSpPr txBox="1"/>
          <p:nvPr/>
        </p:nvSpPr>
        <p:spPr>
          <a:xfrm>
            <a:off x="3752850" y="4114800"/>
            <a:ext cx="1524000" cy="584775"/>
          </a:xfrm>
          <a:prstGeom prst="rect">
            <a:avLst/>
          </a:prstGeom>
          <a:noFill/>
        </p:spPr>
        <p:txBody>
          <a:bodyPr wrap="square" rtlCol="0">
            <a:spAutoFit/>
          </a:bodyPr>
          <a:lstStyle/>
          <a:p>
            <a:pPr algn="ctr"/>
            <a:r>
              <a:rPr lang="en-US" sz="3200" dirty="0">
                <a:latin typeface="Baskerville Old Face" panose="02020602080505020303" pitchFamily="18" charset="0"/>
              </a:rPr>
              <a:t>for</a:t>
            </a:r>
          </a:p>
        </p:txBody>
      </p:sp>
    </p:spTree>
    <p:extLst>
      <p:ext uri="{BB962C8B-B14F-4D97-AF65-F5344CB8AC3E}">
        <p14:creationId xmlns:p14="http://schemas.microsoft.com/office/powerpoint/2010/main" val="2376986348"/>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1E534F1-280E-41B1-8FA2-790875430B0A}" type="slidenum">
              <a:rPr lang="en-US" smtClean="0">
                <a:latin typeface="Arial" pitchFamily="34" charset="0"/>
              </a:rPr>
              <a:pPr/>
              <a:t>25</a:t>
            </a:fld>
            <a:endParaRPr lang="en-US">
              <a:latin typeface="Arial" pitchFamily="34" charset="0"/>
            </a:endParaRPr>
          </a:p>
        </p:txBody>
      </p:sp>
      <p:graphicFrame>
        <p:nvGraphicFramePr>
          <p:cNvPr id="341326" name="Group 334"/>
          <p:cNvGraphicFramePr>
            <a:graphicFrameLocks noGrp="1"/>
          </p:cNvGraphicFramePr>
          <p:nvPr>
            <p:extLst>
              <p:ext uri="{D42A27DB-BD31-4B8C-83A1-F6EECF244321}">
                <p14:modId xmlns:p14="http://schemas.microsoft.com/office/powerpoint/2010/main" val="2535517542"/>
              </p:ext>
            </p:extLst>
          </p:nvPr>
        </p:nvGraphicFramePr>
        <p:xfrm>
          <a:off x="1428750" y="2209800"/>
          <a:ext cx="6286500" cy="3984627"/>
        </p:xfrm>
        <a:graphic>
          <a:graphicData uri="http://schemas.openxmlformats.org/drawingml/2006/table">
            <a:tbl>
              <a:tblPr/>
              <a:tblGrid>
                <a:gridCol w="2095500">
                  <a:extLst>
                    <a:ext uri="{9D8B030D-6E8A-4147-A177-3AD203B41FA5}">
                      <a16:colId xmlns:a16="http://schemas.microsoft.com/office/drawing/2014/main" val="20000"/>
                    </a:ext>
                  </a:extLst>
                </a:gridCol>
                <a:gridCol w="2049463">
                  <a:extLst>
                    <a:ext uri="{9D8B030D-6E8A-4147-A177-3AD203B41FA5}">
                      <a16:colId xmlns:a16="http://schemas.microsoft.com/office/drawing/2014/main" val="20001"/>
                    </a:ext>
                  </a:extLst>
                </a:gridCol>
                <a:gridCol w="2141537">
                  <a:extLst>
                    <a:ext uri="{9D8B030D-6E8A-4147-A177-3AD203B41FA5}">
                      <a16:colId xmlns:a16="http://schemas.microsoft.com/office/drawing/2014/main" val="20002"/>
                    </a:ext>
                  </a:extLst>
                </a:gridCol>
              </a:tblGrid>
              <a:tr h="7238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Family size</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Standard</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With Housing Subsidy</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3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Baskerville Old Face" panose="02020602080505020303" pitchFamily="18" charset="0"/>
                          <a:ea typeface="Times New Roman" pitchFamily="18" charset="0"/>
                          <a:cs typeface="Arial" pitchFamily="34" charset="0"/>
                        </a:rPr>
                        <a:t>1</a:t>
                      </a:r>
                      <a:endParaRPr kumimoji="0" lang="en-US" sz="2000" b="0" i="0" u="none" strike="noStrike" cap="none" normalizeH="0" baseline="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505</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464</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7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2</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685</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630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7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3</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865</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795</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9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4</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1044</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960</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7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5</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1225</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1127</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7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6</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1405</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1292</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7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7</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1585</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1458</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7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8</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1765</a:t>
                      </a:r>
                      <a:endParaRPr kumimoji="0" lang="en-US" sz="2000" b="0"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Baskerville Old Face" panose="02020602080505020303" pitchFamily="18" charset="0"/>
                          <a:ea typeface="Times New Roman" pitchFamily="18" charset="0"/>
                          <a:cs typeface="Arial" pitchFamily="34" charset="0"/>
                        </a:rPr>
                        <a:t>1623</a:t>
                      </a: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6680" name="Text Box 326"/>
          <p:cNvSpPr txBox="1">
            <a:spLocks noChangeArrowheads="1"/>
          </p:cNvSpPr>
          <p:nvPr/>
        </p:nvSpPr>
        <p:spPr bwMode="auto">
          <a:xfrm>
            <a:off x="228600" y="990600"/>
            <a:ext cx="8686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sz="3600" b="1" dirty="0">
                <a:latin typeface="Baskerville Old Face" panose="02020602080505020303" pitchFamily="18" charset="0"/>
              </a:rPr>
              <a:t>TFA Benefit Amounts </a:t>
            </a:r>
          </a:p>
        </p:txBody>
      </p:sp>
    </p:spTree>
    <p:custDataLst>
      <p:tags r:id="rId1"/>
    </p:custDataLst>
    <p:extLst>
      <p:ext uri="{BB962C8B-B14F-4D97-AF65-F5344CB8AC3E}">
        <p14:creationId xmlns:p14="http://schemas.microsoft.com/office/powerpoint/2010/main" val="653231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TFA Interviews Include:</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latin typeface="Baskerville Old Face" panose="02020602080505020303" pitchFamily="18" charset="0"/>
              </a:rPr>
              <a:t>Updating information</a:t>
            </a:r>
          </a:p>
          <a:p>
            <a:pPr>
              <a:buFont typeface="Wingdings" panose="05000000000000000000" pitchFamily="2" charset="2"/>
              <a:buChar char="v"/>
            </a:pPr>
            <a:r>
              <a:rPr lang="en-US" dirty="0">
                <a:latin typeface="Baskerville Old Face" panose="02020602080505020303" pitchFamily="18" charset="0"/>
              </a:rPr>
              <a:t>Conducting Service Needs Assessment (SNA)</a:t>
            </a:r>
          </a:p>
          <a:p>
            <a:pPr>
              <a:buFont typeface="Wingdings" panose="05000000000000000000" pitchFamily="2" charset="2"/>
              <a:buChar char="v"/>
            </a:pPr>
            <a:r>
              <a:rPr lang="en-US" dirty="0">
                <a:latin typeface="Baskerville Old Face" panose="02020602080505020303" pitchFamily="18" charset="0"/>
              </a:rPr>
              <a:t>Reviewing program expectations and potential exemptions</a:t>
            </a:r>
          </a:p>
          <a:p>
            <a:pPr>
              <a:buFont typeface="Wingdings" panose="05000000000000000000" pitchFamily="2" charset="2"/>
              <a:buChar char="v"/>
            </a:pPr>
            <a:r>
              <a:rPr lang="en-US" dirty="0">
                <a:latin typeface="Baskerville Old Face" panose="02020602080505020303" pitchFamily="18" charset="0"/>
              </a:rPr>
              <a:t>Making a child support referral</a:t>
            </a:r>
          </a:p>
          <a:p>
            <a:pPr>
              <a:buFont typeface="Wingdings" panose="05000000000000000000" pitchFamily="2" charset="2"/>
              <a:buChar char="v"/>
            </a:pPr>
            <a:r>
              <a:rPr lang="en-US" dirty="0">
                <a:latin typeface="Baskerville Old Face" panose="02020602080505020303" pitchFamily="18" charset="0"/>
              </a:rPr>
              <a:t>Creating a referral to Jobs First(JFES) to schedule a mandatory orientation</a:t>
            </a:r>
          </a:p>
        </p:txBody>
      </p:sp>
    </p:spTree>
    <p:custDataLst>
      <p:tags r:id="rId1"/>
    </p:custDataLst>
    <p:extLst>
      <p:ext uri="{BB962C8B-B14F-4D97-AF65-F5344CB8AC3E}">
        <p14:creationId xmlns:p14="http://schemas.microsoft.com/office/powerpoint/2010/main" val="3000939478"/>
      </p:ext>
    </p:extLst>
  </p:cSld>
  <p:clrMapOvr>
    <a:masterClrMapping/>
  </p:clrMapOvr>
  <p:extLst>
    <p:ext uri="{6950BFC3-D8DA-4A85-94F7-54DA5524770B}">
      <p188:commentRel xmlns:p188="http://schemas.microsoft.com/office/powerpoint/2018/8/main" r:id="rId4"/>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AD9435C-716C-4E7C-BCAF-E3FC132D9BD0}" type="slidenum">
              <a:rPr lang="en-US" smtClean="0">
                <a:latin typeface="Arial" pitchFamily="34" charset="0"/>
              </a:rPr>
              <a:pPr/>
              <a:t>27</a:t>
            </a:fld>
            <a:endParaRPr lang="en-US">
              <a:latin typeface="Arial" pitchFamily="34" charset="0"/>
            </a:endParaRPr>
          </a:p>
        </p:txBody>
      </p:sp>
      <p:sp>
        <p:nvSpPr>
          <p:cNvPr id="36868" name="Rectangle 1026"/>
          <p:cNvSpPr>
            <a:spLocks noGrp="1" noChangeArrowheads="1"/>
          </p:cNvSpPr>
          <p:nvPr>
            <p:ph type="title"/>
          </p:nvPr>
        </p:nvSpPr>
        <p:spPr>
          <a:xfrm>
            <a:off x="2402542" y="950259"/>
            <a:ext cx="3962400" cy="838200"/>
          </a:xfrm>
        </p:spPr>
        <p:txBody>
          <a:bodyPr/>
          <a:lstStyle/>
          <a:p>
            <a:pPr eaLnBrk="1" hangingPunct="1">
              <a:defRPr/>
            </a:pPr>
            <a:r>
              <a:rPr lang="en-US" sz="3200" dirty="0">
                <a:latin typeface="Baskerville Old Face" panose="02020602080505020303" pitchFamily="18" charset="0"/>
              </a:rPr>
              <a:t>TFA Time Limits</a:t>
            </a:r>
          </a:p>
        </p:txBody>
      </p:sp>
      <p:sp>
        <p:nvSpPr>
          <p:cNvPr id="36869" name="Rectangle 1027"/>
          <p:cNvSpPr>
            <a:spLocks noGrp="1" noChangeArrowheads="1"/>
          </p:cNvSpPr>
          <p:nvPr>
            <p:ph type="body" idx="1"/>
          </p:nvPr>
        </p:nvSpPr>
        <p:spPr>
          <a:xfrm>
            <a:off x="152400" y="1828800"/>
            <a:ext cx="8686800" cy="4343400"/>
          </a:xfrm>
        </p:spPr>
        <p:txBody>
          <a:bodyPr/>
          <a:lstStyle/>
          <a:p>
            <a:pPr eaLnBrk="1" hangingPunct="1">
              <a:lnSpc>
                <a:spcPct val="80000"/>
              </a:lnSpc>
              <a:buFont typeface="Wingdings" panose="05000000000000000000" pitchFamily="2" charset="2"/>
              <a:buChar char="v"/>
              <a:defRPr/>
            </a:pPr>
            <a:r>
              <a:rPr lang="en-US" sz="2900" b="1" dirty="0">
                <a:latin typeface="Baskerville Old Face" panose="02020602080505020303" pitchFamily="18" charset="0"/>
              </a:rPr>
              <a:t>Connecticut</a:t>
            </a:r>
            <a:r>
              <a:rPr lang="en-US" sz="2900" dirty="0">
                <a:latin typeface="Baskerville Old Face" panose="02020602080505020303" pitchFamily="18" charset="0"/>
              </a:rPr>
              <a:t> - 36 month time limit (as of 4/1/2024)</a:t>
            </a:r>
          </a:p>
          <a:p>
            <a:pPr eaLnBrk="1" hangingPunct="1">
              <a:lnSpc>
                <a:spcPct val="80000"/>
              </a:lnSpc>
              <a:buFont typeface="Wingdings" panose="05000000000000000000" pitchFamily="2" charset="2"/>
              <a:buChar char="v"/>
              <a:defRPr/>
            </a:pPr>
            <a:r>
              <a:rPr lang="en-US" sz="2900" dirty="0">
                <a:latin typeface="Baskerville Old Face" panose="02020602080505020303" pitchFamily="18" charset="0"/>
              </a:rPr>
              <a:t>Families can get extensions of 6 months at a time </a:t>
            </a:r>
            <a:r>
              <a:rPr lang="en-US" sz="2900" b="1" dirty="0">
                <a:latin typeface="Baskerville Old Face" panose="02020602080505020303" pitchFamily="18" charset="0"/>
              </a:rPr>
              <a:t>if </a:t>
            </a:r>
            <a:r>
              <a:rPr lang="en-US" sz="2900" dirty="0">
                <a:latin typeface="Baskerville Old Face" panose="02020602080505020303" pitchFamily="18" charset="0"/>
              </a:rPr>
              <a:t>they qualify</a:t>
            </a:r>
          </a:p>
          <a:p>
            <a:pPr eaLnBrk="1" hangingPunct="1">
              <a:lnSpc>
                <a:spcPct val="80000"/>
              </a:lnSpc>
              <a:buFont typeface="Wingdings" panose="05000000000000000000" pitchFamily="2" charset="2"/>
              <a:buChar char="v"/>
              <a:defRPr/>
            </a:pPr>
            <a:r>
              <a:rPr lang="en-US" sz="2900" dirty="0">
                <a:latin typeface="Baskerville Old Face" panose="02020602080505020303" pitchFamily="18" charset="0"/>
              </a:rPr>
              <a:t>First 2 extensions available </a:t>
            </a:r>
            <a:r>
              <a:rPr lang="en-US" sz="2900" b="1" dirty="0">
                <a:latin typeface="Baskerville Old Face" panose="02020602080505020303" pitchFamily="18" charset="0"/>
              </a:rPr>
              <a:t>if</a:t>
            </a:r>
            <a:r>
              <a:rPr lang="en-US" sz="2900" dirty="0">
                <a:latin typeface="Baskerville Old Face" panose="02020602080505020303" pitchFamily="18" charset="0"/>
              </a:rPr>
              <a:t> complying with job rules and income is less than benefit amount</a:t>
            </a:r>
          </a:p>
          <a:p>
            <a:pPr eaLnBrk="1" hangingPunct="1">
              <a:lnSpc>
                <a:spcPct val="80000"/>
              </a:lnSpc>
              <a:buFont typeface="Wingdings" panose="05000000000000000000" pitchFamily="2" charset="2"/>
              <a:buChar char="v"/>
              <a:defRPr/>
            </a:pPr>
            <a:r>
              <a:rPr lang="en-US" sz="2900" dirty="0">
                <a:latin typeface="Baskerville Old Face" panose="02020602080505020303" pitchFamily="18" charset="0"/>
              </a:rPr>
              <a:t>Subsequent extensions – Generally, a person has to have employment barriers</a:t>
            </a:r>
          </a:p>
          <a:p>
            <a:pPr eaLnBrk="1" hangingPunct="1">
              <a:lnSpc>
                <a:spcPct val="80000"/>
              </a:lnSpc>
              <a:buFont typeface="Wingdings" panose="05000000000000000000" pitchFamily="2" charset="2"/>
              <a:buChar char="v"/>
              <a:defRPr/>
            </a:pPr>
            <a:r>
              <a:rPr lang="en-US" sz="2900" b="1" dirty="0">
                <a:latin typeface="Baskerville Old Face" panose="02020602080505020303" pitchFamily="18" charset="0"/>
              </a:rPr>
              <a:t>Federal -</a:t>
            </a:r>
            <a:r>
              <a:rPr lang="en-US" sz="2900" dirty="0">
                <a:latin typeface="Baskerville Old Face" panose="02020602080505020303" pitchFamily="18" charset="0"/>
              </a:rPr>
              <a:t> 60 months lifetime limit </a:t>
            </a:r>
          </a:p>
          <a:p>
            <a:pPr lvl="1" eaLnBrk="1" hangingPunct="1">
              <a:lnSpc>
                <a:spcPct val="80000"/>
              </a:lnSpc>
              <a:defRPr/>
            </a:pPr>
            <a:r>
              <a:rPr lang="en-US" sz="2500" dirty="0">
                <a:latin typeface="Baskerville Old Face" panose="02020602080505020303" pitchFamily="18" charset="0"/>
              </a:rPr>
              <a:t>Only way to go over 60 months is if person has a Domestic Violence barrier</a:t>
            </a:r>
          </a:p>
          <a:p>
            <a:pPr eaLnBrk="1" hangingPunct="1">
              <a:lnSpc>
                <a:spcPct val="80000"/>
              </a:lnSpc>
              <a:buFontTx/>
              <a:buNone/>
              <a:defRPr/>
            </a:pPr>
            <a:endParaRPr lang="en-US" dirty="0"/>
          </a:p>
        </p:txBody>
      </p:sp>
    </p:spTree>
    <p:custDataLst>
      <p:tags r:id="rId1"/>
    </p:custDataLst>
    <p:extLst>
      <p:ext uri="{BB962C8B-B14F-4D97-AF65-F5344CB8AC3E}">
        <p14:creationId xmlns:p14="http://schemas.microsoft.com/office/powerpoint/2010/main" val="823751605"/>
      </p:ext>
    </p:extLst>
  </p:cSld>
  <p:clrMapOvr>
    <a:masterClrMapping/>
  </p:clrMapOvr>
  <p:extLst>
    <p:ext uri="{6950BFC3-D8DA-4A85-94F7-54DA5524770B}">
      <p188:commentRel xmlns:p188="http://schemas.microsoft.com/office/powerpoint/2018/8/main" r:id="rId4"/>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JFES Participant Responsibilities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dirty="0">
                <a:latin typeface="Baskerville Old Face" panose="02020602080505020303" pitchFamily="18" charset="0"/>
              </a:rPr>
              <a:t>Attend initial orientation</a:t>
            </a:r>
          </a:p>
          <a:p>
            <a:pPr>
              <a:buFont typeface="Wingdings" panose="05000000000000000000" pitchFamily="2" charset="2"/>
              <a:buChar char="v"/>
            </a:pPr>
            <a:r>
              <a:rPr lang="en-US" dirty="0">
                <a:latin typeface="Baskerville Old Face" panose="02020602080505020303" pitchFamily="18" charset="0"/>
              </a:rPr>
              <a:t>Participating in all Employment Plan Activities</a:t>
            </a:r>
          </a:p>
          <a:p>
            <a:pPr>
              <a:buFont typeface="Wingdings" panose="05000000000000000000" pitchFamily="2" charset="2"/>
              <a:buChar char="v"/>
            </a:pPr>
            <a:r>
              <a:rPr lang="en-US" dirty="0">
                <a:latin typeface="Baskerville Old Face" panose="02020602080505020303" pitchFamily="18" charset="0"/>
              </a:rPr>
              <a:t>Accept job offers and advancements</a:t>
            </a:r>
          </a:p>
          <a:p>
            <a:pPr>
              <a:buFont typeface="Wingdings" panose="05000000000000000000" pitchFamily="2" charset="2"/>
              <a:buChar char="v"/>
            </a:pPr>
            <a:r>
              <a:rPr lang="en-US" dirty="0">
                <a:latin typeface="Baskerville Old Face" panose="02020602080505020303" pitchFamily="18" charset="0"/>
              </a:rPr>
              <a:t>No quitting/reducing hours without good cause</a:t>
            </a:r>
          </a:p>
          <a:p>
            <a:pPr>
              <a:buFont typeface="Wingdings" panose="05000000000000000000" pitchFamily="2" charset="2"/>
              <a:buChar char="v"/>
            </a:pPr>
            <a:r>
              <a:rPr lang="en-US" dirty="0">
                <a:latin typeface="Baskerville Old Face" panose="02020602080505020303" pitchFamily="18" charset="0"/>
              </a:rPr>
              <a:t>Client participation is required weekly hours</a:t>
            </a:r>
          </a:p>
          <a:p>
            <a:pPr>
              <a:buFont typeface="Wingdings" panose="05000000000000000000" pitchFamily="2" charset="2"/>
              <a:buChar char="v"/>
            </a:pPr>
            <a:r>
              <a:rPr lang="en-US" dirty="0">
                <a:latin typeface="Baskerville Old Face" panose="02020602080505020303" pitchFamily="18" charset="0"/>
              </a:rPr>
              <a:t>Child care and transportation are available</a:t>
            </a:r>
          </a:p>
          <a:p>
            <a:pPr marL="0" indent="0">
              <a:buNone/>
            </a:pPr>
            <a:r>
              <a:rPr lang="en-US" dirty="0"/>
              <a:t>	</a:t>
            </a:r>
          </a:p>
        </p:txBody>
      </p:sp>
    </p:spTree>
    <p:extLst>
      <p:ext uri="{BB962C8B-B14F-4D97-AF65-F5344CB8AC3E}">
        <p14:creationId xmlns:p14="http://schemas.microsoft.com/office/powerpoint/2010/main" val="1204683507"/>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12"/>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7537AB1-9212-49C3-ABED-F794B6FF2446}" type="slidenum">
              <a:rPr lang="en-US" smtClean="0">
                <a:latin typeface="Arial" pitchFamily="34" charset="0"/>
              </a:rPr>
              <a:pPr/>
              <a:t>29</a:t>
            </a:fld>
            <a:endParaRPr lang="en-US">
              <a:latin typeface="Arial" pitchFamily="34" charset="0"/>
            </a:endParaRPr>
          </a:p>
        </p:txBody>
      </p:sp>
      <p:sp>
        <p:nvSpPr>
          <p:cNvPr id="37892" name="Rectangle 2"/>
          <p:cNvSpPr>
            <a:spLocks noGrp="1" noChangeArrowheads="1"/>
          </p:cNvSpPr>
          <p:nvPr>
            <p:ph type="title"/>
          </p:nvPr>
        </p:nvSpPr>
        <p:spPr>
          <a:xfrm>
            <a:off x="2438400" y="762000"/>
            <a:ext cx="4267200" cy="1143000"/>
          </a:xfrm>
        </p:spPr>
        <p:txBody>
          <a:bodyPr/>
          <a:lstStyle/>
          <a:p>
            <a:pPr eaLnBrk="1" hangingPunct="1">
              <a:defRPr/>
            </a:pPr>
            <a:r>
              <a:rPr lang="en-US" sz="3200" dirty="0">
                <a:latin typeface="Baskerville Old Face" panose="02020602080505020303" pitchFamily="18" charset="0"/>
              </a:rPr>
              <a:t>TFA Exemptions to</a:t>
            </a:r>
            <a:br>
              <a:rPr lang="en-US" sz="3200" dirty="0">
                <a:latin typeface="Baskerville Old Face" panose="02020602080505020303" pitchFamily="18" charset="0"/>
              </a:rPr>
            </a:br>
            <a:r>
              <a:rPr lang="en-US" sz="3200" dirty="0">
                <a:latin typeface="Baskerville Old Face" panose="02020602080505020303" pitchFamily="18" charset="0"/>
              </a:rPr>
              <a:t>Time Limits </a:t>
            </a:r>
          </a:p>
        </p:txBody>
      </p:sp>
      <p:sp>
        <p:nvSpPr>
          <p:cNvPr id="37893" name="Rectangle 3"/>
          <p:cNvSpPr>
            <a:spLocks noGrp="1" noChangeArrowheads="1"/>
          </p:cNvSpPr>
          <p:nvPr>
            <p:ph type="body" idx="1"/>
          </p:nvPr>
        </p:nvSpPr>
        <p:spPr>
          <a:xfrm>
            <a:off x="76200" y="1752600"/>
            <a:ext cx="8686800" cy="4343400"/>
          </a:xfrm>
        </p:spPr>
        <p:txBody>
          <a:bodyPr>
            <a:normAutofit/>
          </a:bodyPr>
          <a:lstStyle/>
          <a:p>
            <a:pPr marL="457200" lvl="1" indent="0" eaLnBrk="1" hangingPunct="1">
              <a:lnSpc>
                <a:spcPct val="90000"/>
              </a:lnSpc>
              <a:buNone/>
              <a:defRPr/>
            </a:pPr>
            <a:r>
              <a:rPr lang="en-US" dirty="0">
                <a:latin typeface="Baskerville Old Face" panose="02020602080505020303" pitchFamily="18" charset="0"/>
              </a:rPr>
              <a:t>If clients are exempt, the time limit and employment services requirements do not apply</a:t>
            </a:r>
          </a:p>
          <a:p>
            <a:pPr marL="457200" lvl="1" indent="0">
              <a:lnSpc>
                <a:spcPct val="90000"/>
              </a:lnSpc>
              <a:buNone/>
              <a:defRPr/>
            </a:pPr>
            <a:r>
              <a:rPr lang="en-US" dirty="0">
                <a:latin typeface="Baskerville Old Face" panose="02020602080505020303" pitchFamily="18" charset="0"/>
              </a:rPr>
              <a:t>	Some exemptions:</a:t>
            </a:r>
          </a:p>
          <a:p>
            <a:pPr lvl="2" eaLnBrk="1" hangingPunct="1">
              <a:lnSpc>
                <a:spcPct val="90000"/>
              </a:lnSpc>
              <a:buFont typeface="Wingdings" panose="05000000000000000000" pitchFamily="2" charset="2"/>
              <a:buChar char="v"/>
              <a:defRPr/>
            </a:pPr>
            <a:r>
              <a:rPr lang="en-US" dirty="0">
                <a:latin typeface="Baskerville Old Face" panose="02020602080505020303" pitchFamily="18" charset="0"/>
              </a:rPr>
              <a:t>Incapacity</a:t>
            </a:r>
          </a:p>
          <a:p>
            <a:pPr lvl="2" eaLnBrk="1" hangingPunct="1">
              <a:lnSpc>
                <a:spcPct val="90000"/>
              </a:lnSpc>
              <a:buFont typeface="Wingdings" panose="05000000000000000000" pitchFamily="2" charset="2"/>
              <a:buChar char="v"/>
              <a:defRPr/>
            </a:pPr>
            <a:r>
              <a:rPr lang="en-US" dirty="0">
                <a:latin typeface="Baskerville Old Face" panose="02020602080505020303" pitchFamily="18" charset="0"/>
              </a:rPr>
              <a:t>Caring for Incapacitated Household Member</a:t>
            </a:r>
          </a:p>
          <a:p>
            <a:pPr lvl="2" eaLnBrk="1" hangingPunct="1">
              <a:lnSpc>
                <a:spcPct val="90000"/>
              </a:lnSpc>
              <a:buFont typeface="Wingdings" panose="05000000000000000000" pitchFamily="2" charset="2"/>
              <a:buChar char="v"/>
              <a:defRPr/>
            </a:pPr>
            <a:r>
              <a:rPr lang="en-US" dirty="0">
                <a:latin typeface="Baskerville Old Face" panose="02020602080505020303" pitchFamily="18" charset="0"/>
              </a:rPr>
              <a:t>Non-member Caretaker Relative</a:t>
            </a:r>
          </a:p>
          <a:p>
            <a:pPr lvl="2" eaLnBrk="1" hangingPunct="1">
              <a:lnSpc>
                <a:spcPct val="90000"/>
              </a:lnSpc>
              <a:buFont typeface="Wingdings" panose="05000000000000000000" pitchFamily="2" charset="2"/>
              <a:buChar char="v"/>
              <a:defRPr/>
            </a:pPr>
            <a:r>
              <a:rPr lang="en-US" dirty="0">
                <a:latin typeface="Baskerville Old Face" panose="02020602080505020303" pitchFamily="18" charset="0"/>
              </a:rPr>
              <a:t>Child under one </a:t>
            </a:r>
          </a:p>
          <a:p>
            <a:pPr lvl="2" eaLnBrk="1" hangingPunct="1">
              <a:lnSpc>
                <a:spcPct val="90000"/>
              </a:lnSpc>
              <a:buFont typeface="Wingdings" panose="05000000000000000000" pitchFamily="2" charset="2"/>
              <a:buChar char="v"/>
              <a:defRPr/>
            </a:pPr>
            <a:r>
              <a:rPr lang="en-US" dirty="0">
                <a:latin typeface="Baskerville Old Face" panose="02020602080505020303" pitchFamily="18" charset="0"/>
              </a:rPr>
              <a:t>Over 60</a:t>
            </a:r>
          </a:p>
          <a:p>
            <a:pPr lvl="2" eaLnBrk="1" hangingPunct="1">
              <a:lnSpc>
                <a:spcPct val="90000"/>
              </a:lnSpc>
              <a:buFont typeface="Wingdings" panose="05000000000000000000" pitchFamily="2" charset="2"/>
              <a:buChar char="v"/>
              <a:defRPr/>
            </a:pPr>
            <a:r>
              <a:rPr lang="en-US" dirty="0">
                <a:latin typeface="Baskerville Old Face" panose="02020602080505020303" pitchFamily="18" charset="0"/>
              </a:rPr>
              <a:t>Minor Parent under 18 and attending school</a:t>
            </a:r>
          </a:p>
          <a:p>
            <a:pPr lvl="2" eaLnBrk="1" hangingPunct="1">
              <a:lnSpc>
                <a:spcPct val="90000"/>
              </a:lnSpc>
              <a:buFont typeface="Wingdings" panose="05000000000000000000" pitchFamily="2" charset="2"/>
              <a:buChar char="v"/>
              <a:defRPr/>
            </a:pPr>
            <a:r>
              <a:rPr lang="en-US" dirty="0">
                <a:latin typeface="Baskerville Old Face" panose="02020602080505020303" pitchFamily="18" charset="0"/>
              </a:rPr>
              <a:t>Pregnant and unable to work per Doctor’s verification</a:t>
            </a:r>
          </a:p>
          <a:p>
            <a:pPr lvl="2" eaLnBrk="1" hangingPunct="1">
              <a:lnSpc>
                <a:spcPct val="90000"/>
              </a:lnSpc>
              <a:buFontTx/>
              <a:buNone/>
              <a:defRPr/>
            </a:pPr>
            <a:endParaRPr lang="en-US" dirty="0"/>
          </a:p>
          <a:p>
            <a:pPr marL="0" indent="0" eaLnBrk="1" hangingPunct="1">
              <a:lnSpc>
                <a:spcPct val="90000"/>
              </a:lnSpc>
              <a:buNone/>
              <a:defRPr/>
            </a:pPr>
            <a:endParaRPr lang="en-US" dirty="0"/>
          </a:p>
        </p:txBody>
      </p:sp>
    </p:spTree>
    <p:custDataLst>
      <p:tags r:id="rId1"/>
    </p:custDataLst>
    <p:extLst>
      <p:ext uri="{BB962C8B-B14F-4D97-AF65-F5344CB8AC3E}">
        <p14:creationId xmlns:p14="http://schemas.microsoft.com/office/powerpoint/2010/main" val="996502098"/>
      </p:ext>
    </p:extLst>
  </p:cSld>
  <p:clrMapOvr>
    <a:masterClrMapping/>
  </p:clrMapOvr>
  <p:extLst>
    <p:ext uri="{6950BFC3-D8DA-4A85-94F7-54DA5524770B}">
      <p188:commentRel xmlns:p188="http://schemas.microsoft.com/office/powerpoint/2018/8/main" r:id="rId4"/>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SAGA Overview</a:t>
            </a:r>
          </a:p>
        </p:txBody>
      </p:sp>
      <p:sp>
        <p:nvSpPr>
          <p:cNvPr id="3" name="Content Placeholder 2"/>
          <p:cNvSpPr>
            <a:spLocks noGrp="1"/>
          </p:cNvSpPr>
          <p:nvPr>
            <p:ph idx="1"/>
          </p:nvPr>
        </p:nvSpPr>
        <p:spPr/>
        <p:txBody>
          <a:bodyPr>
            <a:normAutofit fontScale="92500" lnSpcReduction="20000"/>
          </a:bodyPr>
          <a:lstStyle/>
          <a:p>
            <a:r>
              <a:rPr lang="en-US" dirty="0"/>
              <a:t>Adults without dependent children</a:t>
            </a:r>
          </a:p>
          <a:p>
            <a:r>
              <a:rPr lang="en-US" dirty="0"/>
              <a:t>Recipients considered unemployable or disabled</a:t>
            </a:r>
          </a:p>
          <a:p>
            <a:r>
              <a:rPr lang="en-US" dirty="0"/>
              <a:t>Not yet receiving Social Security Disability</a:t>
            </a:r>
          </a:p>
          <a:p>
            <a:r>
              <a:rPr lang="en-US" dirty="0"/>
              <a:t>Application for Social Security Disability Income required in some cases</a:t>
            </a:r>
          </a:p>
          <a:p>
            <a:r>
              <a:rPr lang="en-US" dirty="0"/>
              <a:t>Asset limits apply</a:t>
            </a:r>
          </a:p>
          <a:p>
            <a:r>
              <a:rPr lang="en-US" dirty="0"/>
              <a:t>Benefit Amounts </a:t>
            </a:r>
          </a:p>
          <a:p>
            <a:r>
              <a:rPr lang="en-US" dirty="0"/>
              <a:t>Medical reviews required for determining eligibility</a:t>
            </a:r>
          </a:p>
          <a:p>
            <a:endParaRPr lang="en-US" dirty="0"/>
          </a:p>
        </p:txBody>
      </p:sp>
    </p:spTree>
    <p:extLst>
      <p:ext uri="{BB962C8B-B14F-4D97-AF65-F5344CB8AC3E}">
        <p14:creationId xmlns:p14="http://schemas.microsoft.com/office/powerpoint/2010/main" val="2486676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cs typeface="Andalus" panose="02020603050405020304" pitchFamily="18" charset="-78"/>
              </a:rPr>
              <a:t>Child Support Requirements</a:t>
            </a:r>
          </a:p>
        </p:txBody>
      </p:sp>
      <p:sp>
        <p:nvSpPr>
          <p:cNvPr id="3" name="Content Placeholder 2"/>
          <p:cNvSpPr>
            <a:spLocks noGrp="1"/>
          </p:cNvSpPr>
          <p:nvPr>
            <p:ph idx="1"/>
          </p:nvPr>
        </p:nvSpPr>
        <p:spPr>
          <a:xfrm>
            <a:off x="461682" y="1600200"/>
            <a:ext cx="8229600" cy="5029200"/>
          </a:xfrm>
        </p:spPr>
        <p:txBody>
          <a:bodyPr>
            <a:noAutofit/>
          </a:bodyPr>
          <a:lstStyle/>
          <a:p>
            <a:pPr>
              <a:buFont typeface="Wingdings" panose="05000000000000000000" pitchFamily="2" charset="2"/>
              <a:buChar char="v"/>
            </a:pPr>
            <a:r>
              <a:rPr lang="en-US" sz="2000" dirty="0">
                <a:latin typeface="Baskerville Old Face" panose="02020602080505020303" pitchFamily="18" charset="0"/>
                <a:cs typeface="Andalus" panose="02020603050405020304" pitchFamily="18" charset="-78"/>
              </a:rPr>
              <a:t>Child support will automatically be pursued for any absent parents of TFA children living outside of the home unless they are exempt for the following reasons; </a:t>
            </a:r>
          </a:p>
          <a:p>
            <a:pPr lvl="1">
              <a:buFont typeface="Wingdings" panose="05000000000000000000" pitchFamily="2" charset="2"/>
              <a:buChar char="v"/>
            </a:pPr>
            <a:r>
              <a:rPr lang="en-US" sz="2000" b="1" dirty="0">
                <a:latin typeface="Baskerville Old Face" panose="02020602080505020303" pitchFamily="18" charset="0"/>
                <a:cs typeface="Andalus" panose="02020603050405020304" pitchFamily="18" charset="-78"/>
              </a:rPr>
              <a:t>Determined by Child Support</a:t>
            </a:r>
          </a:p>
          <a:p>
            <a:pPr marL="0" indent="0">
              <a:buNone/>
            </a:pPr>
            <a:r>
              <a:rPr lang="en-US" sz="2000" dirty="0">
                <a:latin typeface="Baskerville Old Face" panose="02020602080505020303" pitchFamily="18" charset="0"/>
                <a:cs typeface="Andalus" panose="02020603050405020304" pitchFamily="18" charset="-78"/>
              </a:rPr>
              <a:t>	-Deceitful Absent Parent</a:t>
            </a:r>
          </a:p>
          <a:p>
            <a:pPr marL="0" indent="0">
              <a:buNone/>
            </a:pPr>
            <a:r>
              <a:rPr lang="en-US" sz="2000" dirty="0">
                <a:latin typeface="Baskerville Old Face" panose="02020602080505020303" pitchFamily="18" charset="0"/>
                <a:cs typeface="Andalus" panose="02020603050405020304" pitchFamily="18" charset="-78"/>
              </a:rPr>
              <a:t>	-Mental Impairment</a:t>
            </a:r>
          </a:p>
          <a:p>
            <a:pPr marL="0" indent="0">
              <a:buNone/>
            </a:pPr>
            <a:r>
              <a:rPr lang="en-US" sz="2000" dirty="0">
                <a:latin typeface="Baskerville Old Face" panose="02020602080505020303" pitchFamily="18" charset="0"/>
                <a:cs typeface="Andalus" panose="02020603050405020304" pitchFamily="18" charset="-78"/>
              </a:rPr>
              <a:t>	-Other Good Faith Reason</a:t>
            </a:r>
          </a:p>
          <a:p>
            <a:pPr lvl="1">
              <a:buFont typeface="Wingdings" panose="05000000000000000000" pitchFamily="2" charset="2"/>
              <a:buChar char="v"/>
            </a:pPr>
            <a:r>
              <a:rPr lang="en-US" sz="2000" b="1" dirty="0">
                <a:latin typeface="Baskerville Old Face" panose="02020602080505020303" pitchFamily="18" charset="0"/>
                <a:cs typeface="Andalus" panose="02020603050405020304" pitchFamily="18" charset="-78"/>
              </a:rPr>
              <a:t>Determined by Eligibility Worker</a:t>
            </a:r>
            <a:endParaRPr lang="en-US" sz="2000" dirty="0">
              <a:latin typeface="Baskerville Old Face" panose="02020602080505020303" pitchFamily="18" charset="0"/>
              <a:cs typeface="Andalus" panose="02020603050405020304" pitchFamily="18" charset="-78"/>
            </a:endParaRPr>
          </a:p>
          <a:p>
            <a:pPr marL="0" indent="0">
              <a:buNone/>
            </a:pPr>
            <a:r>
              <a:rPr lang="en-US" sz="2000" dirty="0">
                <a:latin typeface="Baskerville Old Face" panose="02020602080505020303" pitchFamily="18" charset="0"/>
                <a:cs typeface="Andalus" panose="02020603050405020304" pitchFamily="18" charset="-78"/>
              </a:rPr>
              <a:t>	-Domestic Violence </a:t>
            </a:r>
          </a:p>
          <a:p>
            <a:pPr>
              <a:buFont typeface="Wingdings" panose="05000000000000000000" pitchFamily="2" charset="2"/>
              <a:buChar char="v"/>
            </a:pPr>
            <a:r>
              <a:rPr lang="en-US" sz="2000" dirty="0">
                <a:latin typeface="Baskerville Old Face" panose="02020602080505020303" pitchFamily="18" charset="0"/>
                <a:cs typeface="Andalus" panose="02020603050405020304" pitchFamily="18" charset="-78"/>
              </a:rPr>
              <a:t>The custodial parent applying for assistance will need to provide minimal child support information before they are granted for each child they want to put on TFA</a:t>
            </a:r>
          </a:p>
          <a:p>
            <a:pPr>
              <a:buFont typeface="Wingdings" panose="05000000000000000000" pitchFamily="2" charset="2"/>
              <a:buChar char="v"/>
            </a:pPr>
            <a:r>
              <a:rPr lang="en-US" sz="2000" dirty="0">
                <a:solidFill>
                  <a:srgbClr val="FF0000"/>
                </a:solidFill>
                <a:latin typeface="Baskerville Old Face" panose="02020602080505020303" pitchFamily="18" charset="0"/>
                <a:cs typeface="Andalus" panose="02020603050405020304" pitchFamily="18" charset="-78"/>
              </a:rPr>
              <a:t>Paternity must be established for all active children</a:t>
            </a:r>
          </a:p>
        </p:txBody>
      </p:sp>
    </p:spTree>
    <p:extLst>
      <p:ext uri="{BB962C8B-B14F-4D97-AF65-F5344CB8AC3E}">
        <p14:creationId xmlns:p14="http://schemas.microsoft.com/office/powerpoint/2010/main" val="2730710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229600" cy="990600"/>
          </a:xfrm>
        </p:spPr>
        <p:txBody>
          <a:bodyPr/>
          <a:lstStyle/>
          <a:p>
            <a:r>
              <a:rPr lang="en-US" dirty="0">
                <a:latin typeface="Baskerville Old Face" panose="02020602080505020303" pitchFamily="18" charset="0"/>
              </a:rPr>
              <a:t>All changes must be reported to DSS with in 10 days</a:t>
            </a:r>
          </a:p>
        </p:txBody>
      </p:sp>
      <p:sp>
        <p:nvSpPr>
          <p:cNvPr id="3" name="Content Placeholder 2"/>
          <p:cNvSpPr>
            <a:spLocks noGrp="1"/>
          </p:cNvSpPr>
          <p:nvPr>
            <p:ph idx="1"/>
          </p:nvPr>
        </p:nvSpPr>
        <p:spPr/>
        <p:txBody>
          <a:bodyPr>
            <a:normAutofit/>
          </a:bodyPr>
          <a:lstStyle/>
          <a:p>
            <a:endParaRPr lang="en-US" sz="3600" dirty="0"/>
          </a:p>
          <a:p>
            <a:pPr>
              <a:buFont typeface="Wingdings" panose="05000000000000000000" pitchFamily="2" charset="2"/>
              <a:buChar char="v"/>
            </a:pPr>
            <a:r>
              <a:rPr lang="en-US" dirty="0">
                <a:latin typeface="Baskerville Old Face" panose="02020602080505020303" pitchFamily="18" charset="0"/>
              </a:rPr>
              <a:t>New employment or increased hours</a:t>
            </a:r>
          </a:p>
          <a:p>
            <a:pPr>
              <a:buFont typeface="Wingdings" panose="05000000000000000000" pitchFamily="2" charset="2"/>
              <a:buChar char="v"/>
            </a:pPr>
            <a:r>
              <a:rPr lang="en-US" dirty="0">
                <a:latin typeface="Baskerville Old Face" panose="02020602080505020303" pitchFamily="18" charset="0"/>
              </a:rPr>
              <a:t>Other sources of income</a:t>
            </a:r>
          </a:p>
          <a:p>
            <a:pPr>
              <a:buFont typeface="Wingdings" panose="05000000000000000000" pitchFamily="2" charset="2"/>
              <a:buChar char="v"/>
            </a:pPr>
            <a:r>
              <a:rPr lang="en-US" dirty="0">
                <a:latin typeface="Baskerville Old Face" panose="02020602080505020303" pitchFamily="18" charset="0"/>
              </a:rPr>
              <a:t>Change of Household Composition</a:t>
            </a:r>
          </a:p>
          <a:p>
            <a:pPr>
              <a:buFont typeface="Wingdings" panose="05000000000000000000" pitchFamily="2" charset="2"/>
              <a:buChar char="v"/>
            </a:pPr>
            <a:r>
              <a:rPr lang="en-US" dirty="0">
                <a:latin typeface="Baskerville Old Face" panose="02020602080505020303" pitchFamily="18" charset="0"/>
              </a:rPr>
              <a:t>Change of address</a:t>
            </a:r>
          </a:p>
          <a:p>
            <a:pPr>
              <a:buFont typeface="Wingdings" panose="05000000000000000000" pitchFamily="2" charset="2"/>
              <a:buChar char="v"/>
            </a:pPr>
            <a:r>
              <a:rPr lang="en-US" dirty="0">
                <a:latin typeface="Baskerville Old Face" panose="02020602080505020303" pitchFamily="18" charset="0"/>
              </a:rPr>
              <a:t>Change in ability to participate with JFES</a:t>
            </a:r>
          </a:p>
          <a:p>
            <a:pPr marL="0" indent="0">
              <a:buNone/>
            </a:pPr>
            <a:endParaRPr lang="en-US" dirty="0"/>
          </a:p>
        </p:txBody>
      </p:sp>
    </p:spTree>
    <p:extLst>
      <p:ext uri="{BB962C8B-B14F-4D97-AF65-F5344CB8AC3E}">
        <p14:creationId xmlns:p14="http://schemas.microsoft.com/office/powerpoint/2010/main" val="1709491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How to Apply for Cash</a:t>
            </a:r>
          </a:p>
        </p:txBody>
      </p:sp>
      <p:sp>
        <p:nvSpPr>
          <p:cNvPr id="3" name="Content Placeholder 2"/>
          <p:cNvSpPr>
            <a:spLocks noGrp="1"/>
          </p:cNvSpPr>
          <p:nvPr>
            <p:ph idx="1"/>
          </p:nvPr>
        </p:nvSpPr>
        <p:spPr>
          <a:xfrm>
            <a:off x="304800" y="2057400"/>
            <a:ext cx="8606118" cy="5410200"/>
          </a:xfrm>
        </p:spPr>
        <p:txBody>
          <a:bodyPr>
            <a:noAutofit/>
          </a:bodyPr>
          <a:lstStyle/>
          <a:p>
            <a:r>
              <a:rPr lang="en-US" sz="2000" dirty="0"/>
              <a:t>Online—The fastest and easiest way to apply is online. Visit www.connect.ct.gov and click on the “Apply Now” button. You can also use the “Am I Eligible?” feature to find out if you qualify for SAGA cash benefits</a:t>
            </a:r>
          </a:p>
          <a:p>
            <a:endParaRPr lang="en-US" sz="2000" dirty="0"/>
          </a:p>
          <a:p>
            <a:r>
              <a:rPr lang="en-US" sz="2000" dirty="0"/>
              <a:t>In Person—Visit any DSS Service Center to complete an application. Office locations can be found at </a:t>
            </a:r>
            <a:r>
              <a:rPr lang="en-US" sz="2000" dirty="0">
                <a:hlinkClick r:id="rId3"/>
              </a:rPr>
              <a:t>www.ct.gov/dss</a:t>
            </a:r>
            <a:r>
              <a:rPr lang="en-US" sz="2000" dirty="0"/>
              <a:t> under the “Regional Offices” tab, or you can call 2‐1‐1 to be referred to your nearest DSS office.</a:t>
            </a:r>
          </a:p>
          <a:p>
            <a:endParaRPr lang="en-US" sz="2000" dirty="0"/>
          </a:p>
          <a:p>
            <a:r>
              <a:rPr lang="en-US" sz="2000" dirty="0"/>
              <a:t>By Mail—To request an application, call the DSS Client Information Line and Benefits Center at 1‐855‐CONNECT (1‐855‐626‐6632); TTD/TTY 1‐800‐842‐4524 for persons who are deaf and hard of hearing. </a:t>
            </a:r>
          </a:p>
          <a:p>
            <a:r>
              <a:rPr lang="en-US" sz="2000" dirty="0">
                <a:solidFill>
                  <a:srgbClr val="FF0000"/>
                </a:solidFill>
                <a:latin typeface="Baskerville Old Face" panose="02020602080505020303" pitchFamily="18" charset="0"/>
              </a:rPr>
              <a:t>Most cash applications require an interview</a:t>
            </a:r>
          </a:p>
          <a:p>
            <a:endParaRPr lang="en-US" sz="2000" dirty="0"/>
          </a:p>
        </p:txBody>
      </p:sp>
    </p:spTree>
    <p:extLst>
      <p:ext uri="{BB962C8B-B14F-4D97-AF65-F5344CB8AC3E}">
        <p14:creationId xmlns:p14="http://schemas.microsoft.com/office/powerpoint/2010/main" val="2643465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7" name="Picture 3" descr="C:\Users\domingueza\AppData\Local\Microsoft\Windows\Temporary Internet Files\Content.IE5\LJOSAII0\Quest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539" y="1977428"/>
            <a:ext cx="443865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2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Who is Eligible? </a:t>
            </a:r>
          </a:p>
        </p:txBody>
      </p:sp>
      <p:sp>
        <p:nvSpPr>
          <p:cNvPr id="3" name="Content Placeholder 2"/>
          <p:cNvSpPr>
            <a:spLocks noGrp="1"/>
          </p:cNvSpPr>
          <p:nvPr>
            <p:ph idx="1"/>
          </p:nvPr>
        </p:nvSpPr>
        <p:spPr>
          <a:xfrm>
            <a:off x="304800" y="2133600"/>
            <a:ext cx="8229600" cy="4084004"/>
          </a:xfrm>
        </p:spPr>
        <p:txBody>
          <a:bodyPr>
            <a:normAutofit fontScale="92500" lnSpcReduction="10000"/>
          </a:bodyPr>
          <a:lstStyle/>
          <a:p>
            <a:r>
              <a:rPr lang="en-US" dirty="0"/>
              <a:t>Unable to work for 2-6 months  (short-term period) and has a connection to the labor market.</a:t>
            </a:r>
          </a:p>
          <a:p>
            <a:pPr marL="0" indent="0" algn="ctr">
              <a:buNone/>
            </a:pPr>
            <a:r>
              <a:rPr lang="en-US" sz="2600" dirty="0"/>
              <a:t>or</a:t>
            </a:r>
          </a:p>
          <a:p>
            <a:r>
              <a:rPr lang="en-US" dirty="0"/>
              <a:t>Cannot work for 6 months or more (long-term period). No work history required, but Medical Review is needed. </a:t>
            </a:r>
          </a:p>
          <a:p>
            <a:pPr marL="0" indent="0" algn="ctr">
              <a:buNone/>
            </a:pPr>
            <a:r>
              <a:rPr lang="en-US" sz="2600" dirty="0"/>
              <a:t>or</a:t>
            </a:r>
          </a:p>
          <a:p>
            <a:r>
              <a:rPr lang="en-US" dirty="0"/>
              <a:t>55 or older and has not worked over 6 months in last 5 yrs.</a:t>
            </a:r>
          </a:p>
          <a:p>
            <a:pPr marL="0" indent="0">
              <a:buNone/>
            </a:pPr>
            <a:endParaRPr lang="en-US" dirty="0"/>
          </a:p>
          <a:p>
            <a:endParaRPr lang="en-US" dirty="0"/>
          </a:p>
        </p:txBody>
      </p:sp>
    </p:spTree>
    <p:extLst>
      <p:ext uri="{BB962C8B-B14F-4D97-AF65-F5344CB8AC3E}">
        <p14:creationId xmlns:p14="http://schemas.microsoft.com/office/powerpoint/2010/main" val="230545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Who is Eligible?</a:t>
            </a:r>
          </a:p>
        </p:txBody>
      </p:sp>
      <p:sp>
        <p:nvSpPr>
          <p:cNvPr id="4" name="Content Placeholder 2"/>
          <p:cNvSpPr>
            <a:spLocks noGrp="1"/>
          </p:cNvSpPr>
          <p:nvPr>
            <p:ph idx="1"/>
          </p:nvPr>
        </p:nvSpPr>
        <p:spPr>
          <a:xfrm>
            <a:off x="457200" y="2209800"/>
            <a:ext cx="8229600" cy="4084004"/>
          </a:xfrm>
        </p:spPr>
        <p:txBody>
          <a:bodyPr/>
          <a:lstStyle/>
          <a:p>
            <a:r>
              <a:rPr lang="en-US" sz="3600" dirty="0"/>
              <a:t>Emancipated Minor</a:t>
            </a:r>
          </a:p>
          <a:p>
            <a:r>
              <a:rPr lang="en-US" sz="3600" dirty="0"/>
              <a:t>Full time high school student (not GED) over the age of 18.  (too old for TFA)</a:t>
            </a:r>
          </a:p>
          <a:p>
            <a:r>
              <a:rPr lang="en-US" sz="3600" dirty="0"/>
              <a:t>Caring for incapacitated spouse/child</a:t>
            </a:r>
          </a:p>
          <a:p>
            <a:r>
              <a:rPr lang="en-US" sz="3600" dirty="0"/>
              <a:t>Over Age 65 </a:t>
            </a:r>
          </a:p>
          <a:p>
            <a:pPr marL="0" indent="0">
              <a:buNone/>
            </a:pPr>
            <a:endParaRPr lang="en-US" dirty="0"/>
          </a:p>
          <a:p>
            <a:endParaRPr lang="en-US" dirty="0"/>
          </a:p>
        </p:txBody>
      </p:sp>
    </p:spTree>
    <p:extLst>
      <p:ext uri="{BB962C8B-B14F-4D97-AF65-F5344CB8AC3E}">
        <p14:creationId xmlns:p14="http://schemas.microsoft.com/office/powerpoint/2010/main" val="369413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762000"/>
          </a:xfrm>
        </p:spPr>
        <p:txBody>
          <a:bodyPr/>
          <a:lstStyle/>
          <a:p>
            <a:r>
              <a:rPr lang="en-US" sz="6600" dirty="0"/>
              <a:t>SAGA Cash</a:t>
            </a:r>
            <a:br>
              <a:rPr lang="en-US" sz="5400" dirty="0">
                <a:latin typeface="Book Antiqua" panose="02040602050305030304" pitchFamily="18" charset="0"/>
              </a:rPr>
            </a:br>
            <a:endParaRPr lang="en-US" sz="5400" dirty="0">
              <a:latin typeface="Book Antiqua" panose="02040602050305030304" pitchFamily="18" charset="0"/>
            </a:endParaRPr>
          </a:p>
        </p:txBody>
      </p:sp>
      <p:sp>
        <p:nvSpPr>
          <p:cNvPr id="4" name="Text Placeholder 3"/>
          <p:cNvSpPr>
            <a:spLocks noGrp="1"/>
          </p:cNvSpPr>
          <p:nvPr>
            <p:ph type="body" idx="1"/>
          </p:nvPr>
        </p:nvSpPr>
        <p:spPr>
          <a:xfrm>
            <a:off x="457200" y="2057400"/>
            <a:ext cx="4040188" cy="639762"/>
          </a:xfrm>
        </p:spPr>
        <p:txBody>
          <a:bodyPr>
            <a:noAutofit/>
          </a:bodyPr>
          <a:lstStyle/>
          <a:p>
            <a:r>
              <a:rPr lang="en-US" sz="3200" dirty="0"/>
              <a:t>ASSET LIMITS	</a:t>
            </a:r>
          </a:p>
        </p:txBody>
      </p:sp>
      <p:sp>
        <p:nvSpPr>
          <p:cNvPr id="5" name="Content Placeholder 4"/>
          <p:cNvSpPr>
            <a:spLocks noGrp="1"/>
          </p:cNvSpPr>
          <p:nvPr>
            <p:ph sz="half" idx="2"/>
          </p:nvPr>
        </p:nvSpPr>
        <p:spPr>
          <a:xfrm>
            <a:off x="381000" y="2819400"/>
            <a:ext cx="4040188" cy="3951288"/>
          </a:xfrm>
        </p:spPr>
        <p:txBody>
          <a:bodyPr/>
          <a:lstStyle/>
          <a:p>
            <a:r>
              <a:rPr lang="en-US" sz="2800" dirty="0"/>
              <a:t>$500 Per Person</a:t>
            </a:r>
          </a:p>
          <a:p>
            <a:pPr lvl="1"/>
            <a:r>
              <a:rPr lang="en-US" sz="2800" dirty="0"/>
              <a:t>$4,500 Car Equity Excluded</a:t>
            </a:r>
          </a:p>
          <a:p>
            <a:r>
              <a:rPr lang="en-US" sz="2800" dirty="0"/>
              <a:t>Home property excluded</a:t>
            </a:r>
          </a:p>
        </p:txBody>
      </p:sp>
      <p:sp>
        <p:nvSpPr>
          <p:cNvPr id="3" name="Text Placeholder 2"/>
          <p:cNvSpPr>
            <a:spLocks noGrp="1"/>
          </p:cNvSpPr>
          <p:nvPr>
            <p:ph type="body" sz="quarter" idx="3"/>
          </p:nvPr>
        </p:nvSpPr>
        <p:spPr>
          <a:xfrm>
            <a:off x="4648200" y="2057400"/>
            <a:ext cx="4041775" cy="639762"/>
          </a:xfrm>
        </p:spPr>
        <p:txBody>
          <a:bodyPr>
            <a:normAutofit/>
          </a:bodyPr>
          <a:lstStyle/>
          <a:p>
            <a:r>
              <a:rPr lang="en-US" sz="3200" dirty="0"/>
              <a:t>INCOME LIMITS</a:t>
            </a:r>
          </a:p>
        </p:txBody>
      </p:sp>
      <p:sp>
        <p:nvSpPr>
          <p:cNvPr id="6" name="Content Placeholder 5"/>
          <p:cNvSpPr>
            <a:spLocks noGrp="1"/>
          </p:cNvSpPr>
          <p:nvPr>
            <p:ph sz="quarter" idx="4"/>
          </p:nvPr>
        </p:nvSpPr>
        <p:spPr>
          <a:xfrm>
            <a:off x="4572000" y="2906712"/>
            <a:ext cx="4041775" cy="3951288"/>
          </a:xfrm>
        </p:spPr>
        <p:txBody>
          <a:bodyPr>
            <a:normAutofit/>
          </a:bodyPr>
          <a:lstStyle/>
          <a:p>
            <a:r>
              <a:rPr lang="en-US" sz="2800" dirty="0"/>
              <a:t>Must be less than the SAGA Cash Benefit Amount/ Payment Standard</a:t>
            </a:r>
          </a:p>
          <a:p>
            <a:pPr marL="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280716580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Necessary Eligibility Forms</a:t>
            </a:r>
            <a:br>
              <a:rPr lang="en-US" dirty="0"/>
            </a:br>
            <a:endParaRPr lang="en-US" dirty="0"/>
          </a:p>
        </p:txBody>
      </p:sp>
      <p:sp>
        <p:nvSpPr>
          <p:cNvPr id="3" name="Content Placeholder 2"/>
          <p:cNvSpPr>
            <a:spLocks noGrp="1"/>
          </p:cNvSpPr>
          <p:nvPr>
            <p:ph idx="1"/>
          </p:nvPr>
        </p:nvSpPr>
        <p:spPr/>
        <p:txBody>
          <a:bodyPr>
            <a:normAutofit fontScale="92500"/>
          </a:bodyPr>
          <a:lstStyle/>
          <a:p>
            <a:r>
              <a:rPr lang="en-US" sz="3600" dirty="0"/>
              <a:t>W-1E – general application</a:t>
            </a:r>
          </a:p>
          <a:p>
            <a:r>
              <a:rPr lang="en-US" sz="3600" dirty="0"/>
              <a:t>Medical Packet (provided by DSS or CCC)</a:t>
            </a:r>
          </a:p>
          <a:p>
            <a:r>
              <a:rPr lang="en-US" sz="3600" dirty="0"/>
              <a:t>W-300 is for the doctor to complete</a:t>
            </a:r>
          </a:p>
          <a:p>
            <a:r>
              <a:rPr lang="en-US" sz="3600" dirty="0"/>
              <a:t>W-303 is for the applicant to complete</a:t>
            </a:r>
          </a:p>
          <a:p>
            <a:r>
              <a:rPr lang="en-US" sz="3600" dirty="0"/>
              <a:t>W-303A – permission to share medical info</a:t>
            </a:r>
          </a:p>
          <a:p>
            <a:r>
              <a:rPr lang="en-US" sz="3600" dirty="0"/>
              <a:t>W-650 is to be completed by applicant</a:t>
            </a:r>
          </a:p>
        </p:txBody>
      </p:sp>
    </p:spTree>
    <p:extLst>
      <p:ext uri="{BB962C8B-B14F-4D97-AF65-F5344CB8AC3E}">
        <p14:creationId xmlns:p14="http://schemas.microsoft.com/office/powerpoint/2010/main" val="2590264881"/>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W-300 page 3</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8846" t="13829" r="59263" b="35787"/>
          <a:stretch/>
        </p:blipFill>
        <p:spPr bwMode="auto">
          <a:xfrm>
            <a:off x="914400" y="1828800"/>
            <a:ext cx="7086599" cy="416083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62000" y="5943600"/>
            <a:ext cx="7467600" cy="341632"/>
          </a:xfrm>
          <a:prstGeom prst="rect">
            <a:avLst/>
          </a:prstGeom>
          <a:noFill/>
        </p:spPr>
        <p:txBody>
          <a:bodyPr wrap="square" rtlCol="0">
            <a:spAutoFit/>
          </a:bodyPr>
          <a:lstStyle/>
          <a:p>
            <a:pPr algn="ctr">
              <a:lnSpc>
                <a:spcPct val="90000"/>
              </a:lnSpc>
              <a:spcBef>
                <a:spcPct val="50000"/>
              </a:spcBef>
              <a:buFontTx/>
              <a:buChar char="•"/>
            </a:pPr>
            <a:r>
              <a:rPr lang="en-US" altLang="en-US" dirty="0"/>
              <a:t>Can’t work for 2-6 months and has recent work history</a:t>
            </a:r>
          </a:p>
        </p:txBody>
      </p:sp>
      <p:sp>
        <p:nvSpPr>
          <p:cNvPr id="3" name="Multiply 2"/>
          <p:cNvSpPr/>
          <p:nvPr/>
        </p:nvSpPr>
        <p:spPr>
          <a:xfrm>
            <a:off x="4381500" y="4953000"/>
            <a:ext cx="228600" cy="152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Multiply 5"/>
          <p:cNvSpPr/>
          <p:nvPr/>
        </p:nvSpPr>
        <p:spPr>
          <a:xfrm>
            <a:off x="1447800" y="4953000"/>
            <a:ext cx="228600" cy="152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1447800" y="5334000"/>
            <a:ext cx="6096000" cy="381000"/>
          </a:xfrm>
          <a:prstGeom prst="rect">
            <a:avLst/>
          </a:prstGeom>
          <a:noFill/>
          <a:ln w="28575">
            <a:solidFill>
              <a:srgbClr val="FF0000"/>
            </a:solidFill>
          </a:ln>
        </p:spPr>
        <p:txBody>
          <a:bodyPr wrap="square" rtlCol="0">
            <a:spAutoFit/>
          </a:bodyPr>
          <a:lstStyle/>
          <a:p>
            <a:endParaRPr lang="en-US" dirty="0"/>
          </a:p>
        </p:txBody>
      </p:sp>
      <p:cxnSp>
        <p:nvCxnSpPr>
          <p:cNvPr id="9" name="Straight Arrow Connector 8"/>
          <p:cNvCxnSpPr/>
          <p:nvPr/>
        </p:nvCxnSpPr>
        <p:spPr>
          <a:xfrm>
            <a:off x="228600" y="4572000"/>
            <a:ext cx="1143000" cy="952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580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Short-term Unemployability</a:t>
            </a:r>
          </a:p>
        </p:txBody>
      </p:sp>
      <p:sp>
        <p:nvSpPr>
          <p:cNvPr id="3" name="Content Placeholder 2"/>
          <p:cNvSpPr>
            <a:spLocks noGrp="1"/>
          </p:cNvSpPr>
          <p:nvPr>
            <p:ph idx="1"/>
          </p:nvPr>
        </p:nvSpPr>
        <p:spPr>
          <a:xfrm>
            <a:off x="533400" y="2286000"/>
            <a:ext cx="8229600" cy="4084004"/>
          </a:xfrm>
        </p:spPr>
        <p:txBody>
          <a:bodyPr>
            <a:normAutofit/>
          </a:bodyPr>
          <a:lstStyle/>
          <a:p>
            <a:pPr>
              <a:lnSpc>
                <a:spcPct val="90000"/>
              </a:lnSpc>
              <a:spcBef>
                <a:spcPct val="50000"/>
              </a:spcBef>
              <a:buFontTx/>
              <a:buChar char="•"/>
            </a:pPr>
            <a:r>
              <a:rPr lang="en-US" altLang="en-US" sz="2600" dirty="0"/>
              <a:t>Do NOT complete entire form	</a:t>
            </a:r>
          </a:p>
          <a:p>
            <a:pPr marL="0" indent="0">
              <a:lnSpc>
                <a:spcPct val="90000"/>
              </a:lnSpc>
              <a:spcBef>
                <a:spcPct val="50000"/>
              </a:spcBef>
              <a:buNone/>
            </a:pPr>
            <a:r>
              <a:rPr lang="en-US" altLang="en-US" sz="2600" dirty="0"/>
              <a:t>	- Complete up to page 3 and page 10 only (Signature)</a:t>
            </a:r>
          </a:p>
          <a:p>
            <a:pPr>
              <a:lnSpc>
                <a:spcPct val="90000"/>
              </a:lnSpc>
              <a:spcBef>
                <a:spcPct val="50000"/>
              </a:spcBef>
            </a:pPr>
            <a:r>
              <a:rPr lang="en-US" altLang="en-US" sz="2600" dirty="0"/>
              <a:t>Unable to work at least 2 months but less than 6 months</a:t>
            </a:r>
          </a:p>
          <a:p>
            <a:pPr>
              <a:lnSpc>
                <a:spcPct val="90000"/>
              </a:lnSpc>
              <a:spcBef>
                <a:spcPct val="50000"/>
              </a:spcBef>
            </a:pPr>
            <a:r>
              <a:rPr lang="en-US" altLang="en-US" sz="2600" dirty="0"/>
              <a:t>New W-300 form required at end of 6 month period</a:t>
            </a:r>
          </a:p>
          <a:p>
            <a:pPr>
              <a:lnSpc>
                <a:spcPct val="90000"/>
              </a:lnSpc>
              <a:spcBef>
                <a:spcPct val="50000"/>
              </a:spcBef>
            </a:pPr>
            <a:r>
              <a:rPr lang="en-US" altLang="en-US" sz="2600" dirty="0"/>
              <a:t>Application for Social Security not required </a:t>
            </a:r>
          </a:p>
          <a:p>
            <a:pPr marL="0" indent="0">
              <a:lnSpc>
                <a:spcPct val="90000"/>
              </a:lnSpc>
              <a:spcBef>
                <a:spcPct val="50000"/>
              </a:spcBef>
              <a:buNone/>
            </a:pPr>
            <a:endParaRPr lang="en-US" altLang="en-US" sz="2600" dirty="0"/>
          </a:p>
          <a:p>
            <a:pPr marL="0" indent="0">
              <a:lnSpc>
                <a:spcPct val="90000"/>
              </a:lnSpc>
              <a:spcBef>
                <a:spcPct val="50000"/>
              </a:spcBef>
              <a:buNone/>
            </a:pPr>
            <a:endParaRPr lang="en-US" altLang="en-US" sz="2600" dirty="0"/>
          </a:p>
          <a:p>
            <a:pPr>
              <a:lnSpc>
                <a:spcPct val="90000"/>
              </a:lnSpc>
              <a:spcBef>
                <a:spcPct val="50000"/>
              </a:spcBef>
              <a:buFontTx/>
              <a:buChar char="•"/>
            </a:pPr>
            <a:endParaRPr lang="en-US" altLang="en-US" sz="2600" dirty="0"/>
          </a:p>
        </p:txBody>
      </p:sp>
    </p:spTree>
    <p:extLst>
      <p:ext uri="{BB962C8B-B14F-4D97-AF65-F5344CB8AC3E}">
        <p14:creationId xmlns:p14="http://schemas.microsoft.com/office/powerpoint/2010/main" val="1717508068"/>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3331</Words>
  <Application>Microsoft Macintosh PowerPoint</Application>
  <PresentationFormat>On-screen Show (4:3)</PresentationFormat>
  <Paragraphs>323</Paragraphs>
  <Slides>33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Baskerville Old Face</vt:lpstr>
      <vt:lpstr>Book Antiqua</vt:lpstr>
      <vt:lpstr>Calibri</vt:lpstr>
      <vt:lpstr>Times New Roman</vt:lpstr>
      <vt:lpstr>Wingdings</vt:lpstr>
      <vt:lpstr>Office Theme</vt:lpstr>
      <vt:lpstr>PowerPoint Presentation</vt:lpstr>
      <vt:lpstr>What is SAGA Cash?</vt:lpstr>
      <vt:lpstr>SAGA Overview</vt:lpstr>
      <vt:lpstr>Who is Eligible? </vt:lpstr>
      <vt:lpstr>Who is Eligible?</vt:lpstr>
      <vt:lpstr>SAGA Cash </vt:lpstr>
      <vt:lpstr>Necessary Eligibility Forms </vt:lpstr>
      <vt:lpstr>Form W-300 page 3</vt:lpstr>
      <vt:lpstr>Short-term Unemployability</vt:lpstr>
      <vt:lpstr>Form W-300 page 3</vt:lpstr>
      <vt:lpstr>Long-term Unemployability</vt:lpstr>
      <vt:lpstr>Preferred W-300 Submission</vt:lpstr>
      <vt:lpstr>Who is Colonial Cooperative Care?  </vt:lpstr>
      <vt:lpstr>Who is Colonial Cooperative Care?  </vt:lpstr>
      <vt:lpstr>Client Supplement for Medical Information (W303)</vt:lpstr>
      <vt:lpstr>Permission to Share Medical Information (W303A)</vt:lpstr>
      <vt:lpstr>Social Security and the W650</vt:lpstr>
      <vt:lpstr>What Happens If You’re Eligible</vt:lpstr>
      <vt:lpstr>TFA Program</vt:lpstr>
      <vt:lpstr>Benefits of the TFA Program</vt:lpstr>
      <vt:lpstr>Who makes up a TFA household?</vt:lpstr>
      <vt:lpstr>Income &amp; Assets</vt:lpstr>
      <vt:lpstr>Income Limits &amp; Standards</vt:lpstr>
      <vt:lpstr>All unearned income is counted </vt:lpstr>
      <vt:lpstr>PowerPoint Presentation</vt:lpstr>
      <vt:lpstr>TFA Interviews Include:</vt:lpstr>
      <vt:lpstr>TFA Time Limits</vt:lpstr>
      <vt:lpstr>JFES Participant Responsibilities</vt:lpstr>
      <vt:lpstr>TFA Exemptions to Time Limits </vt:lpstr>
      <vt:lpstr>Child Support Requirements</vt:lpstr>
      <vt:lpstr>All changes must be reported to DSS with in 10 days</vt:lpstr>
      <vt:lpstr>How to Apply for Cash</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PCS</dc:creator>
  <cp:lastModifiedBy>Liz Isaacs</cp:lastModifiedBy>
  <cp:revision>40</cp:revision>
  <dcterms:created xsi:type="dcterms:W3CDTF">2015-06-18T12:30:04Z</dcterms:created>
  <dcterms:modified xsi:type="dcterms:W3CDTF">2024-07-17T13:57:01Z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91BDA252-C928-446D-A62E-2AF133504CA4</vt:lpwstr>
  </property>
  <property fmtid="{D5CDD505-2E9C-101B-9397-08002B2CF9AE}" pid="3" name="ArticulatePath">
    <vt:lpwstr>Presentation2</vt:lpwstr>
  </property>
</Properties>
</file>