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jpg&amp;ehk=SGxgm4JU5R9z5lGFN6LDtQ&amp;r=0&amp;pid=OfficeInsert" ContentType="image/jpe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1"/>
  </p:sldMasterIdLst>
  <p:notesMasterIdLst>
    <p:notesMasterId r:id="rId98"/>
  </p:notesMasterIdLst>
  <p:handoutMasterIdLst>
    <p:handoutMasterId r:id="rId99"/>
  </p:handoutMasterIdLst>
  <p:sldIdLst>
    <p:sldId id="256" r:id="rId2"/>
    <p:sldId id="334" r:id="rId3"/>
    <p:sldId id="566" r:id="rId4"/>
    <p:sldId id="509" r:id="rId5"/>
    <p:sldId id="489" r:id="rId6"/>
    <p:sldId id="815" r:id="rId7"/>
    <p:sldId id="816" r:id="rId8"/>
    <p:sldId id="817" r:id="rId9"/>
    <p:sldId id="818" r:id="rId10"/>
    <p:sldId id="819" r:id="rId11"/>
    <p:sldId id="871" r:id="rId12"/>
    <p:sldId id="868" r:id="rId13"/>
    <p:sldId id="870" r:id="rId14"/>
    <p:sldId id="873" r:id="rId15"/>
    <p:sldId id="874" r:id="rId16"/>
    <p:sldId id="872" r:id="rId17"/>
    <p:sldId id="820" r:id="rId18"/>
    <p:sldId id="908" r:id="rId19"/>
    <p:sldId id="876" r:id="rId20"/>
    <p:sldId id="821" r:id="rId21"/>
    <p:sldId id="909" r:id="rId22"/>
    <p:sldId id="910" r:id="rId23"/>
    <p:sldId id="911" r:id="rId24"/>
    <p:sldId id="912" r:id="rId25"/>
    <p:sldId id="913" r:id="rId26"/>
    <p:sldId id="869" r:id="rId27"/>
    <p:sldId id="875" r:id="rId28"/>
    <p:sldId id="822" r:id="rId29"/>
    <p:sldId id="823" r:id="rId30"/>
    <p:sldId id="877" r:id="rId31"/>
    <p:sldId id="824" r:id="rId32"/>
    <p:sldId id="825" r:id="rId33"/>
    <p:sldId id="826" r:id="rId34"/>
    <p:sldId id="827" r:id="rId35"/>
    <p:sldId id="878" r:id="rId36"/>
    <p:sldId id="828" r:id="rId37"/>
    <p:sldId id="829" r:id="rId38"/>
    <p:sldId id="830" r:id="rId39"/>
    <p:sldId id="880" r:id="rId40"/>
    <p:sldId id="906" r:id="rId41"/>
    <p:sldId id="904" r:id="rId42"/>
    <p:sldId id="905" r:id="rId43"/>
    <p:sldId id="894" r:id="rId44"/>
    <p:sldId id="895" r:id="rId45"/>
    <p:sldId id="896" r:id="rId46"/>
    <p:sldId id="897" r:id="rId47"/>
    <p:sldId id="898" r:id="rId48"/>
    <p:sldId id="914" r:id="rId49"/>
    <p:sldId id="831" r:id="rId50"/>
    <p:sldId id="866" r:id="rId51"/>
    <p:sldId id="883" r:id="rId52"/>
    <p:sldId id="832" r:id="rId53"/>
    <p:sldId id="884" r:id="rId54"/>
    <p:sldId id="833" r:id="rId55"/>
    <p:sldId id="834" r:id="rId56"/>
    <p:sldId id="835" r:id="rId57"/>
    <p:sldId id="882" r:id="rId58"/>
    <p:sldId id="836" r:id="rId59"/>
    <p:sldId id="837" r:id="rId60"/>
    <p:sldId id="838" r:id="rId61"/>
    <p:sldId id="839" r:id="rId62"/>
    <p:sldId id="840" r:id="rId63"/>
    <p:sldId id="841" r:id="rId64"/>
    <p:sldId id="881" r:id="rId65"/>
    <p:sldId id="842" r:id="rId66"/>
    <p:sldId id="843" r:id="rId67"/>
    <p:sldId id="844" r:id="rId68"/>
    <p:sldId id="854" r:id="rId69"/>
    <p:sldId id="845" r:id="rId70"/>
    <p:sldId id="846" r:id="rId71"/>
    <p:sldId id="847" r:id="rId72"/>
    <p:sldId id="848" r:id="rId73"/>
    <p:sldId id="849" r:id="rId74"/>
    <p:sldId id="850" r:id="rId75"/>
    <p:sldId id="899" r:id="rId76"/>
    <p:sldId id="900" r:id="rId77"/>
    <p:sldId id="901" r:id="rId78"/>
    <p:sldId id="902" r:id="rId79"/>
    <p:sldId id="903" r:id="rId80"/>
    <p:sldId id="907" r:id="rId81"/>
    <p:sldId id="851" r:id="rId82"/>
    <p:sldId id="852" r:id="rId83"/>
    <p:sldId id="853" r:id="rId84"/>
    <p:sldId id="855" r:id="rId85"/>
    <p:sldId id="856" r:id="rId86"/>
    <p:sldId id="857" r:id="rId87"/>
    <p:sldId id="858" r:id="rId88"/>
    <p:sldId id="859" r:id="rId89"/>
    <p:sldId id="893" r:id="rId90"/>
    <p:sldId id="891" r:id="rId91"/>
    <p:sldId id="892" r:id="rId92"/>
    <p:sldId id="769" r:id="rId93"/>
    <p:sldId id="623" r:id="rId94"/>
    <p:sldId id="545" r:id="rId95"/>
    <p:sldId id="915" r:id="rId96"/>
    <p:sldId id="916" r:id="rId9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pareti" initials="lep" lastIdx="28" clrIdx="0"/>
  <p:cmAuthor id="1" name="Liz Isaacs" initials="LI" lastIdx="0" clrIdx="1"/>
  <p:cmAuthor id="2" name="Lauren Pareti" initials="" lastIdx="36" clrIdx="2"/>
  <p:cmAuthor id="3" name="Suzanne Wagner" initials="SW" lastIdx="1" clrIdx="3">
    <p:extLst/>
  </p:cmAuthor>
  <p:cmAuthor id="4" name="Howard Burchman" initials="HB" lastIdx="75" clrIdx="4">
    <p:extLst/>
  </p:cmAuthor>
  <p:cmAuthor id="5" name="michele.mangan" initials="m"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10" autoAdjust="0"/>
    <p:restoredTop sz="91955" autoAdjust="0"/>
  </p:normalViewPr>
  <p:slideViewPr>
    <p:cSldViewPr snapToGrid="0">
      <p:cViewPr varScale="1">
        <p:scale>
          <a:sx n="61" d="100"/>
          <a:sy n="61" d="100"/>
        </p:scale>
        <p:origin x="128" y="26"/>
      </p:cViewPr>
      <p:guideLst>
        <p:guide orient="horz" pos="2160"/>
        <p:guide pos="3840"/>
      </p:guideLst>
    </p:cSldViewPr>
  </p:slideViewPr>
  <p:outlineViewPr>
    <p:cViewPr>
      <p:scale>
        <a:sx n="33" d="100"/>
        <a:sy n="33" d="100"/>
      </p:scale>
      <p:origin x="128" y="39600"/>
    </p:cViewPr>
  </p:outlineViewPr>
  <p:notesTextViewPr>
    <p:cViewPr>
      <p:scale>
        <a:sx n="1" d="1"/>
        <a:sy n="1" d="1"/>
      </p:scale>
      <p:origin x="0" y="0"/>
    </p:cViewPr>
  </p:notesTextViewPr>
  <p:sorterViewPr>
    <p:cViewPr>
      <p:scale>
        <a:sx n="100" d="100"/>
        <a:sy n="100" d="100"/>
      </p:scale>
      <p:origin x="0" y="9552"/>
    </p:cViewPr>
  </p:sorterViewPr>
  <p:notesViewPr>
    <p:cSldViewPr snapToGrid="0" snapToObjects="1">
      <p:cViewPr varScale="1">
        <p:scale>
          <a:sx n="107" d="100"/>
          <a:sy n="107" d="100"/>
        </p:scale>
        <p:origin x="-3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7-11-29T11:17:46.837" idx="71">
    <p:pos x="1728" y="3335"/>
    <p:text>Actually all grantees are allowed to charge the 'de miniumus' 10% indirect rate even without a federally recognized rate - for existing grants - total grant and BLIs cannot be increased to incoroprate indirect costs -  Also those circulars are outdated now it is all part of the 'super circular'  2 CFR part 200</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AFB0C-0703-4AB8-896F-EC5E1198F190}" type="doc">
      <dgm:prSet loTypeId="urn:microsoft.com/office/officeart/2005/8/layout/vList2" loCatId="list" qsTypeId="urn:microsoft.com/office/officeart/2005/8/quickstyle/simple1#13" qsCatId="simple" csTypeId="urn:microsoft.com/office/officeart/2005/8/colors/colorful3" csCatId="colorful" phldr="1"/>
      <dgm:spPr/>
      <dgm:t>
        <a:bodyPr/>
        <a:lstStyle/>
        <a:p>
          <a:endParaRPr lang="en-US"/>
        </a:p>
      </dgm:t>
    </dgm:pt>
    <dgm:pt modelId="{0CD7D04E-652F-4E37-B301-749C575F74FD}">
      <dgm:prSet custT="1"/>
      <dgm:spPr>
        <a:solidFill>
          <a:srgbClr val="9BD1D5"/>
        </a:solidFill>
      </dgm:spPr>
      <dgm:t>
        <a:bodyPr/>
        <a:lstStyle/>
        <a:p>
          <a:pPr algn="ctr" rtl="0"/>
          <a:r>
            <a:rPr lang="en-US" sz="2400" b="1" i="0" u="none" dirty="0">
              <a:solidFill>
                <a:srgbClr val="000000"/>
              </a:solidFill>
            </a:rPr>
            <a:t>Program Participant </a:t>
          </a:r>
          <a:r>
            <a:rPr lang="en-US" sz="2400" b="1" i="0" u="sng" dirty="0">
              <a:solidFill>
                <a:srgbClr val="000000"/>
              </a:solidFill>
            </a:rPr>
            <a:t>Contributions Are Required </a:t>
          </a:r>
          <a:r>
            <a:rPr lang="en-US" sz="2400" b="1" i="0" u="none" dirty="0">
              <a:solidFill>
                <a:srgbClr val="000000"/>
              </a:solidFill>
            </a:rPr>
            <a:t>for Rental Assistance</a:t>
          </a:r>
        </a:p>
        <a:p>
          <a:pPr algn="ctr" rtl="0"/>
          <a:r>
            <a:rPr lang="en-US" sz="2400" b="1" i="0" u="none" dirty="0">
              <a:solidFill>
                <a:srgbClr val="000000"/>
              </a:solidFill>
            </a:rPr>
            <a:t> (except Rapid Re-housing)</a:t>
          </a:r>
          <a:endParaRPr lang="en-US" sz="2400" b="0" i="0" u="none" dirty="0">
            <a:solidFill>
              <a:srgbClr val="000000"/>
            </a:solidFill>
          </a:endParaRPr>
        </a:p>
      </dgm:t>
    </dgm:pt>
    <dgm:pt modelId="{09510499-3854-4DC9-B32B-E9449445A460}" type="parTrans" cxnId="{1D3B3651-8BF5-48B8-BBD2-5A1976B14FC3}">
      <dgm:prSet/>
      <dgm:spPr/>
      <dgm:t>
        <a:bodyPr/>
        <a:lstStyle/>
        <a:p>
          <a:endParaRPr lang="en-US" sz="2400"/>
        </a:p>
      </dgm:t>
    </dgm:pt>
    <dgm:pt modelId="{DBA3D9AE-26D4-4575-8A75-C1915A511267}" type="sibTrans" cxnId="{1D3B3651-8BF5-48B8-BBD2-5A1976B14FC3}">
      <dgm:prSet/>
      <dgm:spPr/>
      <dgm:t>
        <a:bodyPr/>
        <a:lstStyle/>
        <a:p>
          <a:endParaRPr lang="en-US" sz="2400"/>
        </a:p>
      </dgm:t>
    </dgm:pt>
    <dgm:pt modelId="{295B2EBD-65F0-4D23-873E-570F817FD11B}">
      <dgm:prSet custT="1"/>
      <dgm:spPr/>
      <dgm:t>
        <a:bodyPr/>
        <a:lstStyle/>
        <a:p>
          <a:pPr algn="l" rtl="0"/>
          <a:r>
            <a:rPr lang="en-US" sz="2400" b="0" i="0" u="none" dirty="0"/>
            <a:t>30 percent of the family’s monthly adjusted income;</a:t>
          </a:r>
        </a:p>
      </dgm:t>
    </dgm:pt>
    <dgm:pt modelId="{12B8AF8F-022C-4FC5-98F5-C3BE4AFC06D7}" type="parTrans" cxnId="{883731BE-8488-494B-AAE2-C2E0F3147196}">
      <dgm:prSet/>
      <dgm:spPr/>
      <dgm:t>
        <a:bodyPr/>
        <a:lstStyle/>
        <a:p>
          <a:endParaRPr lang="en-US" sz="2400"/>
        </a:p>
      </dgm:t>
    </dgm:pt>
    <dgm:pt modelId="{2ECD6953-7722-4A03-97F8-414FE5E8AE47}" type="sibTrans" cxnId="{883731BE-8488-494B-AAE2-C2E0F3147196}">
      <dgm:prSet/>
      <dgm:spPr/>
      <dgm:t>
        <a:bodyPr/>
        <a:lstStyle/>
        <a:p>
          <a:endParaRPr lang="en-US" sz="2400"/>
        </a:p>
      </dgm:t>
    </dgm:pt>
    <dgm:pt modelId="{405C8B2E-64C8-4377-BFBC-7D3E61B30F10}">
      <dgm:prSet custT="1"/>
      <dgm:spPr/>
      <dgm:t>
        <a:bodyPr/>
        <a:lstStyle/>
        <a:p>
          <a:pPr algn="l" rtl="0"/>
          <a:r>
            <a:rPr lang="en-US" sz="2400" b="0" i="0" u="none" dirty="0"/>
            <a:t>10 percent of the family’s monthly income; or </a:t>
          </a:r>
        </a:p>
      </dgm:t>
    </dgm:pt>
    <dgm:pt modelId="{05929528-DAAF-4BFA-A619-7566473F4CF4}" type="parTrans" cxnId="{B3523575-1AB5-4BAE-9655-9677BCCD8758}">
      <dgm:prSet/>
      <dgm:spPr/>
      <dgm:t>
        <a:bodyPr/>
        <a:lstStyle/>
        <a:p>
          <a:endParaRPr lang="en-US" sz="2400"/>
        </a:p>
      </dgm:t>
    </dgm:pt>
    <dgm:pt modelId="{3B365D5F-8997-4E3A-8723-6CBDF5688190}" type="sibTrans" cxnId="{B3523575-1AB5-4BAE-9655-9677BCCD8758}">
      <dgm:prSet/>
      <dgm:spPr/>
      <dgm:t>
        <a:bodyPr/>
        <a:lstStyle/>
        <a:p>
          <a:endParaRPr lang="en-US" sz="2400"/>
        </a:p>
      </dgm:t>
    </dgm:pt>
    <dgm:pt modelId="{1FB575E8-D917-4546-BD41-DFA92CF13BD4}">
      <dgm:prSet custT="1"/>
      <dgm:spPr/>
      <dgm:t>
        <a:bodyPr/>
        <a:lstStyle/>
        <a:p>
          <a:pPr algn="l" rtl="0"/>
          <a:r>
            <a:rPr lang="en-US" sz="2400" b="0" i="0" u="none" dirty="0"/>
            <a:t>The portion of the family’s welfare assistance, if any, that is designated for housing costs. </a:t>
          </a:r>
        </a:p>
      </dgm:t>
    </dgm:pt>
    <dgm:pt modelId="{60439DA4-F9BC-4B82-A394-3CB256B7590C}" type="parTrans" cxnId="{1CE02F96-05EB-4728-8A35-397CEE3FAB38}">
      <dgm:prSet/>
      <dgm:spPr/>
      <dgm:t>
        <a:bodyPr/>
        <a:lstStyle/>
        <a:p>
          <a:endParaRPr lang="en-US" sz="2400"/>
        </a:p>
      </dgm:t>
    </dgm:pt>
    <dgm:pt modelId="{1007334E-C824-47BA-8BB7-FCD7C7981C14}" type="sibTrans" cxnId="{1CE02F96-05EB-4728-8A35-397CEE3FAB38}">
      <dgm:prSet/>
      <dgm:spPr/>
      <dgm:t>
        <a:bodyPr/>
        <a:lstStyle/>
        <a:p>
          <a:endParaRPr lang="en-US" sz="2400"/>
        </a:p>
      </dgm:t>
    </dgm:pt>
    <dgm:pt modelId="{9C2191B1-CD5A-0548-8285-AE07E16E00D1}">
      <dgm:prSet custT="1"/>
      <dgm:spPr/>
      <dgm:t>
        <a:bodyPr/>
        <a:lstStyle/>
        <a:p>
          <a:pPr algn="l" rtl="0"/>
          <a:r>
            <a:rPr lang="en-US" sz="2400" b="0" i="0" u="none" dirty="0">
              <a:solidFill>
                <a:srgbClr val="000000"/>
              </a:solidFill>
            </a:rPr>
            <a:t>Rent </a:t>
          </a:r>
          <a:r>
            <a:rPr lang="en-US" sz="2400" dirty="0"/>
            <a:t>must be charged and may not exceed the highest of</a:t>
          </a:r>
          <a:r>
            <a:rPr lang="en-US" sz="2400" b="0" i="0" u="none" dirty="0">
              <a:solidFill>
                <a:srgbClr val="000000"/>
              </a:solidFill>
            </a:rPr>
            <a:t>:</a:t>
          </a:r>
          <a:endParaRPr lang="en-US" sz="2400" b="0" i="0" u="none" dirty="0"/>
        </a:p>
      </dgm:t>
    </dgm:pt>
    <dgm:pt modelId="{1B946CAE-736A-0A46-AE41-D8DEDD4CCFDB}" type="parTrans" cxnId="{FC267D47-E9FF-2E47-BB46-771D44B03291}">
      <dgm:prSet/>
      <dgm:spPr/>
      <dgm:t>
        <a:bodyPr/>
        <a:lstStyle/>
        <a:p>
          <a:endParaRPr lang="en-US"/>
        </a:p>
      </dgm:t>
    </dgm:pt>
    <dgm:pt modelId="{F021FF57-B7E1-D74B-AE2B-4D59D94647AC}" type="sibTrans" cxnId="{FC267D47-E9FF-2E47-BB46-771D44B03291}">
      <dgm:prSet/>
      <dgm:spPr/>
      <dgm:t>
        <a:bodyPr/>
        <a:lstStyle/>
        <a:p>
          <a:endParaRPr lang="en-US"/>
        </a:p>
      </dgm:t>
    </dgm:pt>
    <dgm:pt modelId="{C16AEE38-2190-AE42-B1CB-C58745700DB3}">
      <dgm:prSet custT="1"/>
      <dgm:spPr/>
      <dgm:t>
        <a:bodyPr/>
        <a:lstStyle/>
        <a:p>
          <a:pPr algn="l" rtl="0"/>
          <a:endParaRPr lang="en-US" sz="2400" b="0" i="0" u="none" dirty="0"/>
        </a:p>
      </dgm:t>
    </dgm:pt>
    <dgm:pt modelId="{0EC3D7FE-0ED0-D14F-AC60-515463BAF7BF}" type="parTrans" cxnId="{CAB6F9D4-60F8-CD46-8EF1-0A64E7F3D38E}">
      <dgm:prSet/>
      <dgm:spPr/>
      <dgm:t>
        <a:bodyPr/>
        <a:lstStyle/>
        <a:p>
          <a:endParaRPr lang="en-US"/>
        </a:p>
      </dgm:t>
    </dgm:pt>
    <dgm:pt modelId="{FFD11526-A229-0B4C-9DF1-43ECFC582145}" type="sibTrans" cxnId="{CAB6F9D4-60F8-CD46-8EF1-0A64E7F3D38E}">
      <dgm:prSet/>
      <dgm:spPr/>
      <dgm:t>
        <a:bodyPr/>
        <a:lstStyle/>
        <a:p>
          <a:endParaRPr lang="en-US"/>
        </a:p>
      </dgm:t>
    </dgm:pt>
    <dgm:pt modelId="{08601FD0-FF75-D24A-9CD6-3F86646233F0}">
      <dgm:prSet custT="1"/>
      <dgm:spPr/>
      <dgm:t>
        <a:bodyPr/>
        <a:lstStyle/>
        <a:p>
          <a:pPr algn="l" rtl="0"/>
          <a:endParaRPr lang="en-US" sz="2400" b="0" i="0" u="none" dirty="0"/>
        </a:p>
      </dgm:t>
    </dgm:pt>
    <dgm:pt modelId="{7794E209-0668-E946-B778-3FAA133302EF}" type="parTrans" cxnId="{5633772E-143F-324E-A24A-CA9B7470B9E7}">
      <dgm:prSet/>
      <dgm:spPr/>
      <dgm:t>
        <a:bodyPr/>
        <a:lstStyle/>
        <a:p>
          <a:endParaRPr lang="en-US"/>
        </a:p>
      </dgm:t>
    </dgm:pt>
    <dgm:pt modelId="{C728BF3A-D0A5-CD4E-9F47-156F2C2687D3}" type="sibTrans" cxnId="{5633772E-143F-324E-A24A-CA9B7470B9E7}">
      <dgm:prSet/>
      <dgm:spPr/>
      <dgm:t>
        <a:bodyPr/>
        <a:lstStyle/>
        <a:p>
          <a:endParaRPr lang="en-US"/>
        </a:p>
      </dgm:t>
    </dgm:pt>
    <dgm:pt modelId="{B12A0A63-206A-4BA1-9CDD-CF51AE7B0E4B}">
      <dgm:prSet custT="1"/>
      <dgm:spPr/>
      <dgm:t>
        <a:bodyPr/>
        <a:lstStyle/>
        <a:p>
          <a:pPr algn="l" rtl="0"/>
          <a:r>
            <a:rPr lang="en-US" sz="2400" b="0" i="0" u="none" dirty="0"/>
            <a:t>No minimum rents permitted</a:t>
          </a:r>
        </a:p>
      </dgm:t>
    </dgm:pt>
    <dgm:pt modelId="{1AA32890-8BA8-4865-A5A5-71275D1FAA6C}" type="parTrans" cxnId="{784D30B1-7A9B-4633-B37A-1659CD9FB52E}">
      <dgm:prSet/>
      <dgm:spPr/>
      <dgm:t>
        <a:bodyPr/>
        <a:lstStyle/>
        <a:p>
          <a:endParaRPr lang="en-US"/>
        </a:p>
      </dgm:t>
    </dgm:pt>
    <dgm:pt modelId="{2F4878FC-FC26-4EEE-84D0-45EA686A5D25}" type="sibTrans" cxnId="{784D30B1-7A9B-4633-B37A-1659CD9FB52E}">
      <dgm:prSet/>
      <dgm:spPr/>
      <dgm:t>
        <a:bodyPr/>
        <a:lstStyle/>
        <a:p>
          <a:endParaRPr lang="en-US"/>
        </a:p>
      </dgm:t>
    </dgm:pt>
    <dgm:pt modelId="{34C2922E-AB7D-4257-9681-9B7467335574}">
      <dgm:prSet custT="1"/>
      <dgm:spPr/>
      <dgm:t>
        <a:bodyPr/>
        <a:lstStyle/>
        <a:p>
          <a:pPr algn="l" rtl="0"/>
          <a:r>
            <a:rPr lang="en-US" sz="2400" b="0" i="0" u="none" dirty="0"/>
            <a:t>In Rental Assistance the lease must be between the participant and property owner</a:t>
          </a:r>
        </a:p>
      </dgm:t>
    </dgm:pt>
    <dgm:pt modelId="{E30A1B43-BB19-43F5-875D-91DA07C1E35C}" type="parTrans" cxnId="{5A92865C-C998-487F-9495-2D139D54A93E}">
      <dgm:prSet/>
      <dgm:spPr/>
      <dgm:t>
        <a:bodyPr/>
        <a:lstStyle/>
        <a:p>
          <a:endParaRPr lang="en-US"/>
        </a:p>
      </dgm:t>
    </dgm:pt>
    <dgm:pt modelId="{04375A4D-973A-4547-8880-42943659FF62}" type="sibTrans" cxnId="{5A92865C-C998-487F-9495-2D139D54A93E}">
      <dgm:prSet/>
      <dgm:spPr/>
      <dgm:t>
        <a:bodyPr/>
        <a:lstStyle/>
        <a:p>
          <a:endParaRPr lang="en-US"/>
        </a:p>
      </dgm:t>
    </dgm:pt>
    <dgm:pt modelId="{012887B4-13D6-4274-9314-5BD0D1F2E6B4}" type="pres">
      <dgm:prSet presAssocID="{79AAFB0C-0703-4AB8-896F-EC5E1198F190}" presName="linear" presStyleCnt="0">
        <dgm:presLayoutVars>
          <dgm:animLvl val="lvl"/>
          <dgm:resizeHandles val="exact"/>
        </dgm:presLayoutVars>
      </dgm:prSet>
      <dgm:spPr/>
    </dgm:pt>
    <dgm:pt modelId="{88BF9BC4-8803-4676-9E7A-747D25442D77}" type="pres">
      <dgm:prSet presAssocID="{0CD7D04E-652F-4E37-B301-749C575F74FD}" presName="parentText" presStyleLbl="node1" presStyleIdx="0" presStyleCnt="1" custScaleY="144487" custLinFactNeighborY="25286">
        <dgm:presLayoutVars>
          <dgm:chMax val="0"/>
          <dgm:bulletEnabled val="1"/>
        </dgm:presLayoutVars>
      </dgm:prSet>
      <dgm:spPr/>
    </dgm:pt>
    <dgm:pt modelId="{0700F50F-F6AD-4B8F-BF72-AA37F44B5C18}" type="pres">
      <dgm:prSet presAssocID="{0CD7D04E-652F-4E37-B301-749C575F74FD}" presName="childText" presStyleLbl="revTx" presStyleIdx="0" presStyleCnt="1" custScaleY="180012" custLinFactNeighborX="-276" custLinFactNeighborY="61305">
        <dgm:presLayoutVars>
          <dgm:bulletEnabled val="1"/>
        </dgm:presLayoutVars>
      </dgm:prSet>
      <dgm:spPr/>
    </dgm:pt>
  </dgm:ptLst>
  <dgm:cxnLst>
    <dgm:cxn modelId="{75AEC106-16C2-0D42-9F9A-58FD0E1F4142}" type="presOf" srcId="{79AAFB0C-0703-4AB8-896F-EC5E1198F190}" destId="{012887B4-13D6-4274-9314-5BD0D1F2E6B4}" srcOrd="0" destOrd="0" presId="urn:microsoft.com/office/officeart/2005/8/layout/vList2"/>
    <dgm:cxn modelId="{0CD9882D-1587-2948-9078-BD6DB7E4A2BD}" type="presOf" srcId="{1FB575E8-D917-4546-BD41-DFA92CF13BD4}" destId="{0700F50F-F6AD-4B8F-BF72-AA37F44B5C18}" srcOrd="0" destOrd="6" presId="urn:microsoft.com/office/officeart/2005/8/layout/vList2"/>
    <dgm:cxn modelId="{5633772E-143F-324E-A24A-CA9B7470B9E7}" srcId="{0CD7D04E-652F-4E37-B301-749C575F74FD}" destId="{08601FD0-FF75-D24A-9CD6-3F86646233F0}" srcOrd="1" destOrd="0" parTransId="{7794E209-0668-E946-B778-3FAA133302EF}" sibTransId="{C728BF3A-D0A5-CD4E-9F47-156F2C2687D3}"/>
    <dgm:cxn modelId="{0F62E33E-B2C5-184A-A81B-2F11CBF3A2C5}" type="presOf" srcId="{08601FD0-FF75-D24A-9CD6-3F86646233F0}" destId="{0700F50F-F6AD-4B8F-BF72-AA37F44B5C18}" srcOrd="0" destOrd="1" presId="urn:microsoft.com/office/officeart/2005/8/layout/vList2"/>
    <dgm:cxn modelId="{5A92865C-C998-487F-9495-2D139D54A93E}" srcId="{0CD7D04E-652F-4E37-B301-749C575F74FD}" destId="{34C2922E-AB7D-4257-9681-9B7467335574}" srcOrd="2" destOrd="0" parTransId="{E30A1B43-BB19-43F5-875D-91DA07C1E35C}" sibTransId="{04375A4D-973A-4547-8880-42943659FF62}"/>
    <dgm:cxn modelId="{FC267D47-E9FF-2E47-BB46-771D44B03291}" srcId="{0CD7D04E-652F-4E37-B301-749C575F74FD}" destId="{9C2191B1-CD5A-0548-8285-AE07E16E00D1}" srcOrd="3" destOrd="0" parTransId="{1B946CAE-736A-0A46-AE41-D8DEDD4CCFDB}" sibTransId="{F021FF57-B7E1-D74B-AE2B-4D59D94647AC}"/>
    <dgm:cxn modelId="{F1A6C849-6E2F-2946-95E4-899C56A96502}" type="presOf" srcId="{295B2EBD-65F0-4D23-873E-570F817FD11B}" destId="{0700F50F-F6AD-4B8F-BF72-AA37F44B5C18}" srcOrd="0" destOrd="4" presId="urn:microsoft.com/office/officeart/2005/8/layout/vList2"/>
    <dgm:cxn modelId="{61BDE74A-0AEA-E344-805F-66E53CB5AC56}" type="presOf" srcId="{405C8B2E-64C8-4377-BFBC-7D3E61B30F10}" destId="{0700F50F-F6AD-4B8F-BF72-AA37F44B5C18}" srcOrd="0" destOrd="5" presId="urn:microsoft.com/office/officeart/2005/8/layout/vList2"/>
    <dgm:cxn modelId="{1D3B3651-8BF5-48B8-BBD2-5A1976B14FC3}" srcId="{79AAFB0C-0703-4AB8-896F-EC5E1198F190}" destId="{0CD7D04E-652F-4E37-B301-749C575F74FD}" srcOrd="0" destOrd="0" parTransId="{09510499-3854-4DC9-B32B-E9449445A460}" sibTransId="{DBA3D9AE-26D4-4575-8A75-C1915A511267}"/>
    <dgm:cxn modelId="{B3523575-1AB5-4BAE-9655-9677BCCD8758}" srcId="{9C2191B1-CD5A-0548-8285-AE07E16E00D1}" destId="{405C8B2E-64C8-4377-BFBC-7D3E61B30F10}" srcOrd="1" destOrd="0" parTransId="{05929528-DAAF-4BFA-A619-7566473F4CF4}" sibTransId="{3B365D5F-8997-4E3A-8723-6CBDF5688190}"/>
    <dgm:cxn modelId="{65E6C375-F609-EE40-83C4-DFA2496FADD0}" type="presOf" srcId="{B12A0A63-206A-4BA1-9CDD-CF51AE7B0E4B}" destId="{0700F50F-F6AD-4B8F-BF72-AA37F44B5C18}" srcOrd="0" destOrd="7" presId="urn:microsoft.com/office/officeart/2005/8/layout/vList2"/>
    <dgm:cxn modelId="{1CE02F96-05EB-4728-8A35-397CEE3FAB38}" srcId="{9C2191B1-CD5A-0548-8285-AE07E16E00D1}" destId="{1FB575E8-D917-4546-BD41-DFA92CF13BD4}" srcOrd="2" destOrd="0" parTransId="{60439DA4-F9BC-4B82-A394-3CB256B7590C}" sibTransId="{1007334E-C824-47BA-8BB7-FCD7C7981C14}"/>
    <dgm:cxn modelId="{7E09F896-3FD3-0B4A-B35F-04FDDD41F4EB}" type="presOf" srcId="{9C2191B1-CD5A-0548-8285-AE07E16E00D1}" destId="{0700F50F-F6AD-4B8F-BF72-AA37F44B5C18}" srcOrd="0" destOrd="3" presId="urn:microsoft.com/office/officeart/2005/8/layout/vList2"/>
    <dgm:cxn modelId="{784D30B1-7A9B-4633-B37A-1659CD9FB52E}" srcId="{9C2191B1-CD5A-0548-8285-AE07E16E00D1}" destId="{B12A0A63-206A-4BA1-9CDD-CF51AE7B0E4B}" srcOrd="3" destOrd="0" parTransId="{1AA32890-8BA8-4865-A5A5-71275D1FAA6C}" sibTransId="{2F4878FC-FC26-4EEE-84D0-45EA686A5D25}"/>
    <dgm:cxn modelId="{883731BE-8488-494B-AAE2-C2E0F3147196}" srcId="{9C2191B1-CD5A-0548-8285-AE07E16E00D1}" destId="{295B2EBD-65F0-4D23-873E-570F817FD11B}" srcOrd="0" destOrd="0" parTransId="{12B8AF8F-022C-4FC5-98F5-C3BE4AFC06D7}" sibTransId="{2ECD6953-7722-4A03-97F8-414FE5E8AE47}"/>
    <dgm:cxn modelId="{CAB6F9D4-60F8-CD46-8EF1-0A64E7F3D38E}" srcId="{0CD7D04E-652F-4E37-B301-749C575F74FD}" destId="{C16AEE38-2190-AE42-B1CB-C58745700DB3}" srcOrd="0" destOrd="0" parTransId="{0EC3D7FE-0ED0-D14F-AC60-515463BAF7BF}" sibTransId="{FFD11526-A229-0B4C-9DF1-43ECFC582145}"/>
    <dgm:cxn modelId="{3F1EDFDE-3F3A-EB44-851C-2D494277DBE9}" type="presOf" srcId="{34C2922E-AB7D-4257-9681-9B7467335574}" destId="{0700F50F-F6AD-4B8F-BF72-AA37F44B5C18}" srcOrd="0" destOrd="2" presId="urn:microsoft.com/office/officeart/2005/8/layout/vList2"/>
    <dgm:cxn modelId="{386DEEF0-CC74-1645-AAC6-9ABFCCFBEB29}" type="presOf" srcId="{C16AEE38-2190-AE42-B1CB-C58745700DB3}" destId="{0700F50F-F6AD-4B8F-BF72-AA37F44B5C18}" srcOrd="0" destOrd="0" presId="urn:microsoft.com/office/officeart/2005/8/layout/vList2"/>
    <dgm:cxn modelId="{97162AF3-0198-3944-9F3E-2E9ACEE28F72}" type="presOf" srcId="{0CD7D04E-652F-4E37-B301-749C575F74FD}" destId="{88BF9BC4-8803-4676-9E7A-747D25442D77}" srcOrd="0" destOrd="0" presId="urn:microsoft.com/office/officeart/2005/8/layout/vList2"/>
    <dgm:cxn modelId="{7B1F0AF8-1CDF-5D46-954D-873E5E45A5BD}" type="presParOf" srcId="{012887B4-13D6-4274-9314-5BD0D1F2E6B4}" destId="{88BF9BC4-8803-4676-9E7A-747D25442D77}" srcOrd="0" destOrd="0" presId="urn:microsoft.com/office/officeart/2005/8/layout/vList2"/>
    <dgm:cxn modelId="{76E36409-7FD8-5645-A07A-B1C8618D0659}" type="presParOf" srcId="{012887B4-13D6-4274-9314-5BD0D1F2E6B4}" destId="{0700F50F-F6AD-4B8F-BF72-AA37F44B5C1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21F954-BF1B-43B4-983E-08E931D0AFD0}" type="doc">
      <dgm:prSet loTypeId="urn:microsoft.com/office/officeart/2005/8/layout/equation1" loCatId="process" qsTypeId="urn:microsoft.com/office/officeart/2005/8/quickstyle/3d2#1" qsCatId="3D" csTypeId="urn:microsoft.com/office/officeart/2005/8/colors/accent2_4" csCatId="accent2" phldr="1"/>
      <dgm:spPr/>
      <dgm:t>
        <a:bodyPr/>
        <a:lstStyle/>
        <a:p>
          <a:endParaRPr lang="en-US"/>
        </a:p>
      </dgm:t>
    </dgm:pt>
    <dgm:pt modelId="{209FD6B4-A627-4CC3-863F-ACC8D7963129}">
      <dgm:prSet phldrT="[Text]"/>
      <dgm:spPr/>
      <dgm:t>
        <a:bodyPr/>
        <a:lstStyle/>
        <a:p>
          <a:r>
            <a:rPr lang="en-US" dirty="0"/>
            <a:t>Rent</a:t>
          </a:r>
        </a:p>
      </dgm:t>
    </dgm:pt>
    <dgm:pt modelId="{D4CFDE40-E37E-4AD6-AB0D-099F0FA1D5BB}" type="parTrans" cxnId="{E8647FF9-B9ED-443F-9A4D-6E26E257B691}">
      <dgm:prSet/>
      <dgm:spPr/>
      <dgm:t>
        <a:bodyPr/>
        <a:lstStyle/>
        <a:p>
          <a:endParaRPr lang="en-US">
            <a:solidFill>
              <a:schemeClr val="tx2"/>
            </a:solidFill>
          </a:endParaRPr>
        </a:p>
      </dgm:t>
    </dgm:pt>
    <dgm:pt modelId="{B4A3C829-01E4-4DDC-8D26-7213FEAA0DFA}" type="sibTrans" cxnId="{E8647FF9-B9ED-443F-9A4D-6E26E257B691}">
      <dgm:prSet/>
      <dgm:spPr/>
      <dgm:t>
        <a:bodyPr/>
        <a:lstStyle/>
        <a:p>
          <a:endParaRPr lang="en-US">
            <a:solidFill>
              <a:schemeClr val="tx2"/>
            </a:solidFill>
          </a:endParaRPr>
        </a:p>
      </dgm:t>
    </dgm:pt>
    <dgm:pt modelId="{D4A5F09A-ABC1-4B83-8079-8505085326A7}">
      <dgm:prSet phldrT="[Text]"/>
      <dgm:spPr/>
      <dgm:t>
        <a:bodyPr/>
        <a:lstStyle/>
        <a:p>
          <a:r>
            <a:rPr lang="en-US" dirty="0"/>
            <a:t>Total Monthly Rent</a:t>
          </a:r>
        </a:p>
      </dgm:t>
    </dgm:pt>
    <dgm:pt modelId="{A9BB91BE-AA97-4A2E-9D16-C2C35458D748}" type="parTrans" cxnId="{C5E74B4F-DDD0-43BE-91C6-49A95220B04F}">
      <dgm:prSet/>
      <dgm:spPr/>
      <dgm:t>
        <a:bodyPr/>
        <a:lstStyle/>
        <a:p>
          <a:endParaRPr lang="en-US">
            <a:solidFill>
              <a:schemeClr val="tx2"/>
            </a:solidFill>
          </a:endParaRPr>
        </a:p>
      </dgm:t>
    </dgm:pt>
    <dgm:pt modelId="{0E4ED65C-EF0E-4475-B432-2AE0F548FB22}" type="sibTrans" cxnId="{C5E74B4F-DDD0-43BE-91C6-49A95220B04F}">
      <dgm:prSet/>
      <dgm:spPr/>
      <dgm:t>
        <a:bodyPr/>
        <a:lstStyle/>
        <a:p>
          <a:endParaRPr lang="en-US">
            <a:solidFill>
              <a:schemeClr val="tx2"/>
            </a:solidFill>
          </a:endParaRPr>
        </a:p>
      </dgm:t>
    </dgm:pt>
    <dgm:pt modelId="{286CB95C-8D08-46FF-8C8D-7AE8BD7C84CE}">
      <dgm:prSet phldrT="[Text]"/>
      <dgm:spPr/>
      <dgm:t>
        <a:bodyPr/>
        <a:lstStyle/>
        <a:p>
          <a:r>
            <a:rPr lang="en-US" dirty="0"/>
            <a:t>Monthly Allowance for Utilities (except telephone)</a:t>
          </a:r>
        </a:p>
      </dgm:t>
    </dgm:pt>
    <dgm:pt modelId="{BC5ED587-5142-4C23-8D47-D04CCCD49BA6}" type="parTrans" cxnId="{C0542395-5E5B-4634-A423-C37D9D9AAB3B}">
      <dgm:prSet/>
      <dgm:spPr/>
      <dgm:t>
        <a:bodyPr/>
        <a:lstStyle/>
        <a:p>
          <a:endParaRPr lang="en-US">
            <a:solidFill>
              <a:schemeClr val="tx2"/>
            </a:solidFill>
          </a:endParaRPr>
        </a:p>
      </dgm:t>
    </dgm:pt>
    <dgm:pt modelId="{2755E11B-727B-4353-A4CF-EFF4CFF705DC}" type="sibTrans" cxnId="{C0542395-5E5B-4634-A423-C37D9D9AAB3B}">
      <dgm:prSet/>
      <dgm:spPr/>
      <dgm:t>
        <a:bodyPr/>
        <a:lstStyle/>
        <a:p>
          <a:endParaRPr lang="en-US">
            <a:solidFill>
              <a:schemeClr val="tx2"/>
            </a:solidFill>
          </a:endParaRPr>
        </a:p>
      </dgm:t>
    </dgm:pt>
    <dgm:pt modelId="{504A33F9-0AE3-4DD2-A443-163D11B55139}" type="pres">
      <dgm:prSet presAssocID="{AA21F954-BF1B-43B4-983E-08E931D0AFD0}" presName="linearFlow" presStyleCnt="0">
        <dgm:presLayoutVars>
          <dgm:dir/>
          <dgm:resizeHandles val="exact"/>
        </dgm:presLayoutVars>
      </dgm:prSet>
      <dgm:spPr/>
    </dgm:pt>
    <dgm:pt modelId="{41E88A87-1559-4AC5-A4F3-5C03B55D23CE}" type="pres">
      <dgm:prSet presAssocID="{209FD6B4-A627-4CC3-863F-ACC8D7963129}" presName="node" presStyleLbl="node1" presStyleIdx="0" presStyleCnt="3" custLinFactX="317804" custLinFactNeighborX="400000" custLinFactNeighborY="4425">
        <dgm:presLayoutVars>
          <dgm:bulletEnabled val="1"/>
        </dgm:presLayoutVars>
      </dgm:prSet>
      <dgm:spPr/>
    </dgm:pt>
    <dgm:pt modelId="{48A29D2D-8F66-4F17-BD5A-9EF5C2F11331}" type="pres">
      <dgm:prSet presAssocID="{B4A3C829-01E4-4DDC-8D26-7213FEAA0DFA}" presName="spacerL" presStyleCnt="0"/>
      <dgm:spPr/>
    </dgm:pt>
    <dgm:pt modelId="{B78783E9-CC35-4F4D-8249-9B919DAA38EF}" type="pres">
      <dgm:prSet presAssocID="{B4A3C829-01E4-4DDC-8D26-7213FEAA0DFA}" presName="sibTrans" presStyleLbl="sibTrans2D1" presStyleIdx="0" presStyleCnt="2" custLinFactNeighborX="-16977" custLinFactNeighborY="-6478"/>
      <dgm:spPr/>
    </dgm:pt>
    <dgm:pt modelId="{2B15AC2D-724E-4B12-BF50-7372CEBCE7D9}" type="pres">
      <dgm:prSet presAssocID="{B4A3C829-01E4-4DDC-8D26-7213FEAA0DFA}" presName="spacerR" presStyleCnt="0"/>
      <dgm:spPr/>
    </dgm:pt>
    <dgm:pt modelId="{208295AC-AEE7-4F37-BA85-2FD4B7E6820F}" type="pres">
      <dgm:prSet presAssocID="{D4A5F09A-ABC1-4B83-8079-8505085326A7}" presName="node" presStyleLbl="node1" presStyleIdx="1" presStyleCnt="3">
        <dgm:presLayoutVars>
          <dgm:bulletEnabled val="1"/>
        </dgm:presLayoutVars>
      </dgm:prSet>
      <dgm:spPr/>
    </dgm:pt>
    <dgm:pt modelId="{0E9EF5C8-2898-438D-92CF-D627A6509B08}" type="pres">
      <dgm:prSet presAssocID="{0E4ED65C-EF0E-4475-B432-2AE0F548FB22}" presName="spacerL" presStyleCnt="0"/>
      <dgm:spPr/>
    </dgm:pt>
    <dgm:pt modelId="{BD535BC0-DC8A-4B0C-9F2C-B77478E1E9EE}" type="pres">
      <dgm:prSet presAssocID="{0E4ED65C-EF0E-4475-B432-2AE0F548FB22}" presName="sibTrans" presStyleLbl="sibTrans2D1" presStyleIdx="1" presStyleCnt="2" custLinFactNeighborX="99834" custLinFactNeighborY="8255"/>
      <dgm:spPr/>
    </dgm:pt>
    <dgm:pt modelId="{7349E941-FA50-4B37-9E95-370E32B759E6}" type="pres">
      <dgm:prSet presAssocID="{0E4ED65C-EF0E-4475-B432-2AE0F548FB22}" presName="spacerR" presStyleCnt="0"/>
      <dgm:spPr/>
    </dgm:pt>
    <dgm:pt modelId="{A01605AA-643D-4D7F-A5F6-241B1BFE2C7D}" type="pres">
      <dgm:prSet presAssocID="{286CB95C-8D08-46FF-8C8D-7AE8BD7C84CE}" presName="node" presStyleLbl="node1" presStyleIdx="2" presStyleCnt="3" custLinFactX="-311803" custLinFactNeighborX="-400000" custLinFactNeighborY="-4120">
        <dgm:presLayoutVars>
          <dgm:bulletEnabled val="1"/>
        </dgm:presLayoutVars>
      </dgm:prSet>
      <dgm:spPr/>
    </dgm:pt>
  </dgm:ptLst>
  <dgm:cxnLst>
    <dgm:cxn modelId="{5A179008-3FF7-4A48-8972-B6C9EB81BF22}" type="presOf" srcId="{0E4ED65C-EF0E-4475-B432-2AE0F548FB22}" destId="{BD535BC0-DC8A-4B0C-9F2C-B77478E1E9EE}" srcOrd="0" destOrd="0" presId="urn:microsoft.com/office/officeart/2005/8/layout/equation1"/>
    <dgm:cxn modelId="{6049940C-2961-2C44-AF33-9CE60458A44C}" type="presOf" srcId="{286CB95C-8D08-46FF-8C8D-7AE8BD7C84CE}" destId="{A01605AA-643D-4D7F-A5F6-241B1BFE2C7D}" srcOrd="0" destOrd="0" presId="urn:microsoft.com/office/officeart/2005/8/layout/equation1"/>
    <dgm:cxn modelId="{C565380D-EDF2-9640-BB90-CA2F73D70DC5}" type="presOf" srcId="{D4A5F09A-ABC1-4B83-8079-8505085326A7}" destId="{208295AC-AEE7-4F37-BA85-2FD4B7E6820F}" srcOrd="0" destOrd="0" presId="urn:microsoft.com/office/officeart/2005/8/layout/equation1"/>
    <dgm:cxn modelId="{C5E74B4F-DDD0-43BE-91C6-49A95220B04F}" srcId="{AA21F954-BF1B-43B4-983E-08E931D0AFD0}" destId="{D4A5F09A-ABC1-4B83-8079-8505085326A7}" srcOrd="1" destOrd="0" parTransId="{A9BB91BE-AA97-4A2E-9D16-C2C35458D748}" sibTransId="{0E4ED65C-EF0E-4475-B432-2AE0F548FB22}"/>
    <dgm:cxn modelId="{9C032453-1FE2-614C-BFCD-60E2B2F245F6}" type="presOf" srcId="{AA21F954-BF1B-43B4-983E-08E931D0AFD0}" destId="{504A33F9-0AE3-4DD2-A443-163D11B55139}" srcOrd="0" destOrd="0" presId="urn:microsoft.com/office/officeart/2005/8/layout/equation1"/>
    <dgm:cxn modelId="{3E702E76-87E2-9C4A-B7C2-2671FA5799C1}" type="presOf" srcId="{209FD6B4-A627-4CC3-863F-ACC8D7963129}" destId="{41E88A87-1559-4AC5-A4F3-5C03B55D23CE}" srcOrd="0" destOrd="0" presId="urn:microsoft.com/office/officeart/2005/8/layout/equation1"/>
    <dgm:cxn modelId="{C0542395-5E5B-4634-A423-C37D9D9AAB3B}" srcId="{AA21F954-BF1B-43B4-983E-08E931D0AFD0}" destId="{286CB95C-8D08-46FF-8C8D-7AE8BD7C84CE}" srcOrd="2" destOrd="0" parTransId="{BC5ED587-5142-4C23-8D47-D04CCCD49BA6}" sibTransId="{2755E11B-727B-4353-A4CF-EFF4CFF705DC}"/>
    <dgm:cxn modelId="{0E960DF9-FDC9-CB4C-8B8D-5D82FB38D208}" type="presOf" srcId="{B4A3C829-01E4-4DDC-8D26-7213FEAA0DFA}" destId="{B78783E9-CC35-4F4D-8249-9B919DAA38EF}" srcOrd="0" destOrd="0" presId="urn:microsoft.com/office/officeart/2005/8/layout/equation1"/>
    <dgm:cxn modelId="{E8647FF9-B9ED-443F-9A4D-6E26E257B691}" srcId="{AA21F954-BF1B-43B4-983E-08E931D0AFD0}" destId="{209FD6B4-A627-4CC3-863F-ACC8D7963129}" srcOrd="0" destOrd="0" parTransId="{D4CFDE40-E37E-4AD6-AB0D-099F0FA1D5BB}" sibTransId="{B4A3C829-01E4-4DDC-8D26-7213FEAA0DFA}"/>
    <dgm:cxn modelId="{F44680BE-948B-1740-AB2A-1CF1188B8F3D}" type="presParOf" srcId="{504A33F9-0AE3-4DD2-A443-163D11B55139}" destId="{41E88A87-1559-4AC5-A4F3-5C03B55D23CE}" srcOrd="0" destOrd="0" presId="urn:microsoft.com/office/officeart/2005/8/layout/equation1"/>
    <dgm:cxn modelId="{EEF206C8-0A68-7947-85F1-F6B866CE957E}" type="presParOf" srcId="{504A33F9-0AE3-4DD2-A443-163D11B55139}" destId="{48A29D2D-8F66-4F17-BD5A-9EF5C2F11331}" srcOrd="1" destOrd="0" presId="urn:microsoft.com/office/officeart/2005/8/layout/equation1"/>
    <dgm:cxn modelId="{6B4B2848-41B8-4D4D-B859-D8AC890AB1FE}" type="presParOf" srcId="{504A33F9-0AE3-4DD2-A443-163D11B55139}" destId="{B78783E9-CC35-4F4D-8249-9B919DAA38EF}" srcOrd="2" destOrd="0" presId="urn:microsoft.com/office/officeart/2005/8/layout/equation1"/>
    <dgm:cxn modelId="{4A4B4B66-F8CF-8B4C-A5BE-3CD50A1E35C5}" type="presParOf" srcId="{504A33F9-0AE3-4DD2-A443-163D11B55139}" destId="{2B15AC2D-724E-4B12-BF50-7372CEBCE7D9}" srcOrd="3" destOrd="0" presId="urn:microsoft.com/office/officeart/2005/8/layout/equation1"/>
    <dgm:cxn modelId="{01E35071-14E1-0D4C-9360-DA5AE91552C1}" type="presParOf" srcId="{504A33F9-0AE3-4DD2-A443-163D11B55139}" destId="{208295AC-AEE7-4F37-BA85-2FD4B7E6820F}" srcOrd="4" destOrd="0" presId="urn:microsoft.com/office/officeart/2005/8/layout/equation1"/>
    <dgm:cxn modelId="{E72696B8-6DEE-1A49-8A9A-A6A759FBF215}" type="presParOf" srcId="{504A33F9-0AE3-4DD2-A443-163D11B55139}" destId="{0E9EF5C8-2898-438D-92CF-D627A6509B08}" srcOrd="5" destOrd="0" presId="urn:microsoft.com/office/officeart/2005/8/layout/equation1"/>
    <dgm:cxn modelId="{162B957B-3A54-E44F-BE58-AAB50497D840}" type="presParOf" srcId="{504A33F9-0AE3-4DD2-A443-163D11B55139}" destId="{BD535BC0-DC8A-4B0C-9F2C-B77478E1E9EE}" srcOrd="6" destOrd="0" presId="urn:microsoft.com/office/officeart/2005/8/layout/equation1"/>
    <dgm:cxn modelId="{4BB923B1-D70F-B64E-BD58-0A43B0D457F9}" type="presParOf" srcId="{504A33F9-0AE3-4DD2-A443-163D11B55139}" destId="{7349E941-FA50-4B37-9E95-370E32B759E6}" srcOrd="7" destOrd="0" presId="urn:microsoft.com/office/officeart/2005/8/layout/equation1"/>
    <dgm:cxn modelId="{B5734823-9CD3-D041-A0A0-886EBD4BEEFE}" type="presParOf" srcId="{504A33F9-0AE3-4DD2-A443-163D11B55139}" destId="{A01605AA-643D-4D7F-A5F6-241B1BFE2C7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AAFB0C-0703-4AB8-896F-EC5E1198F190}" type="doc">
      <dgm:prSet loTypeId="urn:microsoft.com/office/officeart/2005/8/layout/vList2" loCatId="list" qsTypeId="urn:microsoft.com/office/officeart/2005/8/quickstyle/simple1#16" qsCatId="simple" csTypeId="urn:microsoft.com/office/officeart/2005/8/colors/colorful3" csCatId="colorful" phldr="1"/>
      <dgm:spPr/>
      <dgm:t>
        <a:bodyPr/>
        <a:lstStyle/>
        <a:p>
          <a:endParaRPr lang="en-US"/>
        </a:p>
      </dgm:t>
    </dgm:pt>
    <dgm:pt modelId="{0CD7D04E-652F-4E37-B301-749C575F74FD}">
      <dgm:prSet custT="1"/>
      <dgm:spPr>
        <a:solidFill>
          <a:srgbClr val="9BD1D5"/>
        </a:solidFill>
      </dgm:spPr>
      <dgm:t>
        <a:bodyPr/>
        <a:lstStyle/>
        <a:p>
          <a:pPr algn="ctr" rtl="0"/>
          <a:r>
            <a:rPr lang="en-US" sz="2400" dirty="0">
              <a:solidFill>
                <a:schemeClr val="tx1"/>
              </a:solidFill>
            </a:rPr>
            <a:t>Program participants in housing assisted with leasing funds </a:t>
          </a:r>
          <a:r>
            <a:rPr lang="en-US" sz="2400" u="sng" dirty="0">
              <a:solidFill>
                <a:schemeClr val="tx1"/>
              </a:solidFill>
            </a:rPr>
            <a:t>may be required to pay </a:t>
          </a:r>
          <a:r>
            <a:rPr lang="en-US" sz="2400" dirty="0">
              <a:solidFill>
                <a:schemeClr val="tx1"/>
              </a:solidFill>
            </a:rPr>
            <a:t>an occupancy charge.</a:t>
          </a:r>
          <a:endParaRPr lang="en-US" sz="2400" b="0" i="0" u="none" dirty="0">
            <a:solidFill>
              <a:schemeClr val="tx1"/>
            </a:solidFill>
          </a:endParaRPr>
        </a:p>
      </dgm:t>
    </dgm:pt>
    <dgm:pt modelId="{09510499-3854-4DC9-B32B-E9449445A460}" type="parTrans" cxnId="{1D3B3651-8BF5-48B8-BBD2-5A1976B14FC3}">
      <dgm:prSet/>
      <dgm:spPr/>
      <dgm:t>
        <a:bodyPr/>
        <a:lstStyle/>
        <a:p>
          <a:endParaRPr lang="en-US" sz="2400">
            <a:solidFill>
              <a:schemeClr val="tx1"/>
            </a:solidFill>
          </a:endParaRPr>
        </a:p>
      </dgm:t>
    </dgm:pt>
    <dgm:pt modelId="{DBA3D9AE-26D4-4575-8A75-C1915A511267}" type="sibTrans" cxnId="{1D3B3651-8BF5-48B8-BBD2-5A1976B14FC3}">
      <dgm:prSet/>
      <dgm:spPr/>
      <dgm:t>
        <a:bodyPr/>
        <a:lstStyle/>
        <a:p>
          <a:endParaRPr lang="en-US" sz="2400">
            <a:solidFill>
              <a:schemeClr val="tx1"/>
            </a:solidFill>
          </a:endParaRPr>
        </a:p>
      </dgm:t>
    </dgm:pt>
    <dgm:pt modelId="{35800BDD-7156-4116-90BB-30F4561AEB70}">
      <dgm:prSet custT="1"/>
      <dgm:spPr/>
      <dgm:t>
        <a:bodyPr/>
        <a:lstStyle/>
        <a:p>
          <a:pPr algn="l" rtl="0"/>
          <a:r>
            <a:rPr lang="en-US" sz="2400" b="0" i="0" u="none" dirty="0">
              <a:solidFill>
                <a:schemeClr val="tx1"/>
              </a:solidFill>
            </a:rPr>
            <a:t>If occupancy charges are imposed, they may not exceed </a:t>
          </a:r>
          <a:r>
            <a:rPr lang="en-US" sz="2400" b="0" i="0" u="sng" dirty="0">
              <a:solidFill>
                <a:schemeClr val="tx1"/>
              </a:solidFill>
            </a:rPr>
            <a:t>the highest of</a:t>
          </a:r>
          <a:r>
            <a:rPr lang="en-US" sz="2400" b="0" i="0" u="none" dirty="0">
              <a:solidFill>
                <a:schemeClr val="tx1"/>
              </a:solidFill>
            </a:rPr>
            <a:t>:</a:t>
          </a:r>
        </a:p>
      </dgm:t>
    </dgm:pt>
    <dgm:pt modelId="{CA68AA48-5BE1-42E9-99E4-9B3E448A377B}" type="parTrans" cxnId="{88C2A308-DAEA-45A8-8ED2-65D677BCCA73}">
      <dgm:prSet/>
      <dgm:spPr/>
      <dgm:t>
        <a:bodyPr/>
        <a:lstStyle/>
        <a:p>
          <a:endParaRPr lang="en-US">
            <a:solidFill>
              <a:schemeClr val="tx1"/>
            </a:solidFill>
          </a:endParaRPr>
        </a:p>
      </dgm:t>
    </dgm:pt>
    <dgm:pt modelId="{FB1BE23E-8511-4ECC-890C-EBA034450E46}" type="sibTrans" cxnId="{88C2A308-DAEA-45A8-8ED2-65D677BCCA73}">
      <dgm:prSet/>
      <dgm:spPr/>
      <dgm:t>
        <a:bodyPr/>
        <a:lstStyle/>
        <a:p>
          <a:endParaRPr lang="en-US">
            <a:solidFill>
              <a:schemeClr val="tx1"/>
            </a:solidFill>
          </a:endParaRPr>
        </a:p>
      </dgm:t>
    </dgm:pt>
    <dgm:pt modelId="{1FB575E8-D917-4546-BD41-DFA92CF13BD4}">
      <dgm:prSet custT="1"/>
      <dgm:spPr/>
      <dgm:t>
        <a:bodyPr/>
        <a:lstStyle/>
        <a:p>
          <a:pPr algn="l" rtl="0"/>
          <a:r>
            <a:rPr lang="en-US" sz="2400" b="0" i="0" u="none" dirty="0">
              <a:solidFill>
                <a:schemeClr val="tx1"/>
              </a:solidFill>
            </a:rPr>
            <a:t>The portion of the family’s welfare assistance, if any, that is designated for housing costs. </a:t>
          </a:r>
        </a:p>
      </dgm:t>
    </dgm:pt>
    <dgm:pt modelId="{1007334E-C824-47BA-8BB7-FCD7C7981C14}" type="sibTrans" cxnId="{1CE02F96-05EB-4728-8A35-397CEE3FAB38}">
      <dgm:prSet/>
      <dgm:spPr/>
      <dgm:t>
        <a:bodyPr/>
        <a:lstStyle/>
        <a:p>
          <a:endParaRPr lang="en-US" sz="2400">
            <a:solidFill>
              <a:schemeClr val="tx1"/>
            </a:solidFill>
          </a:endParaRPr>
        </a:p>
      </dgm:t>
    </dgm:pt>
    <dgm:pt modelId="{60439DA4-F9BC-4B82-A394-3CB256B7590C}" type="parTrans" cxnId="{1CE02F96-05EB-4728-8A35-397CEE3FAB38}">
      <dgm:prSet/>
      <dgm:spPr/>
      <dgm:t>
        <a:bodyPr/>
        <a:lstStyle/>
        <a:p>
          <a:endParaRPr lang="en-US" sz="2400">
            <a:solidFill>
              <a:schemeClr val="tx1"/>
            </a:solidFill>
          </a:endParaRPr>
        </a:p>
      </dgm:t>
    </dgm:pt>
    <dgm:pt modelId="{405C8B2E-64C8-4377-BFBC-7D3E61B30F10}">
      <dgm:prSet custT="1"/>
      <dgm:spPr/>
      <dgm:t>
        <a:bodyPr/>
        <a:lstStyle/>
        <a:p>
          <a:pPr algn="l" rtl="0"/>
          <a:r>
            <a:rPr lang="en-US" sz="2400" b="0" i="0" u="none" dirty="0">
              <a:solidFill>
                <a:schemeClr val="tx1"/>
              </a:solidFill>
            </a:rPr>
            <a:t>10 percent of the family’s monthly gross income; or </a:t>
          </a:r>
        </a:p>
      </dgm:t>
    </dgm:pt>
    <dgm:pt modelId="{3B365D5F-8997-4E3A-8723-6CBDF5688190}" type="sibTrans" cxnId="{B3523575-1AB5-4BAE-9655-9677BCCD8758}">
      <dgm:prSet/>
      <dgm:spPr/>
      <dgm:t>
        <a:bodyPr/>
        <a:lstStyle/>
        <a:p>
          <a:endParaRPr lang="en-US" sz="2400">
            <a:solidFill>
              <a:schemeClr val="tx1"/>
            </a:solidFill>
          </a:endParaRPr>
        </a:p>
      </dgm:t>
    </dgm:pt>
    <dgm:pt modelId="{05929528-DAAF-4BFA-A619-7566473F4CF4}" type="parTrans" cxnId="{B3523575-1AB5-4BAE-9655-9677BCCD8758}">
      <dgm:prSet/>
      <dgm:spPr/>
      <dgm:t>
        <a:bodyPr/>
        <a:lstStyle/>
        <a:p>
          <a:endParaRPr lang="en-US" sz="2400">
            <a:solidFill>
              <a:schemeClr val="tx1"/>
            </a:solidFill>
          </a:endParaRPr>
        </a:p>
      </dgm:t>
    </dgm:pt>
    <dgm:pt modelId="{295B2EBD-65F0-4D23-873E-570F817FD11B}">
      <dgm:prSet custT="1"/>
      <dgm:spPr/>
      <dgm:t>
        <a:bodyPr/>
        <a:lstStyle/>
        <a:p>
          <a:pPr algn="l" rtl="0"/>
          <a:r>
            <a:rPr lang="en-US" sz="2400" b="0" i="0" u="none" dirty="0">
              <a:solidFill>
                <a:schemeClr val="tx1"/>
              </a:solidFill>
            </a:rPr>
            <a:t>30 percent of the family’s monthly adjusted income;</a:t>
          </a:r>
        </a:p>
      </dgm:t>
    </dgm:pt>
    <dgm:pt modelId="{2ECD6953-7722-4A03-97F8-414FE5E8AE47}" type="sibTrans" cxnId="{883731BE-8488-494B-AAE2-C2E0F3147196}">
      <dgm:prSet/>
      <dgm:spPr/>
      <dgm:t>
        <a:bodyPr/>
        <a:lstStyle/>
        <a:p>
          <a:endParaRPr lang="en-US" sz="2400">
            <a:solidFill>
              <a:schemeClr val="tx1"/>
            </a:solidFill>
          </a:endParaRPr>
        </a:p>
      </dgm:t>
    </dgm:pt>
    <dgm:pt modelId="{12B8AF8F-022C-4FC5-98F5-C3BE4AFC06D7}" type="parTrans" cxnId="{883731BE-8488-494B-AAE2-C2E0F3147196}">
      <dgm:prSet/>
      <dgm:spPr/>
      <dgm:t>
        <a:bodyPr/>
        <a:lstStyle/>
        <a:p>
          <a:endParaRPr lang="en-US" sz="2400">
            <a:solidFill>
              <a:schemeClr val="tx1"/>
            </a:solidFill>
          </a:endParaRPr>
        </a:p>
      </dgm:t>
    </dgm:pt>
    <dgm:pt modelId="{FD4FDEDB-DCB3-D943-8D3C-9BAA630752A2}">
      <dgm:prSet custT="1"/>
      <dgm:spPr/>
      <dgm:t>
        <a:bodyPr/>
        <a:lstStyle/>
        <a:p>
          <a:pPr algn="l" rtl="0"/>
          <a:endParaRPr lang="en-US" sz="2400" b="0" i="0" u="none" dirty="0">
            <a:solidFill>
              <a:schemeClr val="tx1"/>
            </a:solidFill>
          </a:endParaRPr>
        </a:p>
      </dgm:t>
    </dgm:pt>
    <dgm:pt modelId="{4B74B823-48FF-AB46-A651-443B0CB4D2A9}" type="parTrans" cxnId="{39A9495D-0F35-CC4A-80E8-DFFD99A3DC60}">
      <dgm:prSet/>
      <dgm:spPr/>
      <dgm:t>
        <a:bodyPr/>
        <a:lstStyle/>
        <a:p>
          <a:endParaRPr lang="en-US">
            <a:solidFill>
              <a:schemeClr val="tx1"/>
            </a:solidFill>
          </a:endParaRPr>
        </a:p>
      </dgm:t>
    </dgm:pt>
    <dgm:pt modelId="{2408C0E8-D25B-B34C-8DB5-8F5F5B2675DC}" type="sibTrans" cxnId="{39A9495D-0F35-CC4A-80E8-DFFD99A3DC60}">
      <dgm:prSet/>
      <dgm:spPr/>
      <dgm:t>
        <a:bodyPr/>
        <a:lstStyle/>
        <a:p>
          <a:endParaRPr lang="en-US">
            <a:solidFill>
              <a:schemeClr val="tx1"/>
            </a:solidFill>
          </a:endParaRPr>
        </a:p>
      </dgm:t>
    </dgm:pt>
    <dgm:pt modelId="{C98A99AB-09B5-3B47-9B28-71E270864784}">
      <dgm:prSet custT="1"/>
      <dgm:spPr/>
      <dgm:t>
        <a:bodyPr/>
        <a:lstStyle/>
        <a:p>
          <a:pPr algn="l" rtl="0"/>
          <a:endParaRPr lang="en-US" sz="2400" b="0" i="0" u="none" dirty="0">
            <a:solidFill>
              <a:schemeClr val="tx1"/>
            </a:solidFill>
          </a:endParaRPr>
        </a:p>
      </dgm:t>
    </dgm:pt>
    <dgm:pt modelId="{B789B5C9-5505-6F48-9F60-9DB64ECFBD5E}" type="parTrans" cxnId="{A860862C-0533-9943-B2A7-45CA8D4B5532}">
      <dgm:prSet/>
      <dgm:spPr/>
      <dgm:t>
        <a:bodyPr/>
        <a:lstStyle/>
        <a:p>
          <a:endParaRPr lang="en-US">
            <a:solidFill>
              <a:schemeClr val="tx1"/>
            </a:solidFill>
          </a:endParaRPr>
        </a:p>
      </dgm:t>
    </dgm:pt>
    <dgm:pt modelId="{14390C25-A503-C14A-9AEC-786F546B28E4}" type="sibTrans" cxnId="{A860862C-0533-9943-B2A7-45CA8D4B5532}">
      <dgm:prSet/>
      <dgm:spPr/>
      <dgm:t>
        <a:bodyPr/>
        <a:lstStyle/>
        <a:p>
          <a:endParaRPr lang="en-US">
            <a:solidFill>
              <a:schemeClr val="tx1"/>
            </a:solidFill>
          </a:endParaRPr>
        </a:p>
      </dgm:t>
    </dgm:pt>
    <dgm:pt modelId="{872ED8C8-4572-244C-A34C-DA7BF3C05092}">
      <dgm:prSet custT="1"/>
      <dgm:spPr/>
      <dgm:t>
        <a:bodyPr/>
        <a:lstStyle/>
        <a:p>
          <a:pPr algn="l" rtl="0"/>
          <a:endParaRPr lang="en-US" sz="2400" b="0" i="0" u="none" dirty="0">
            <a:solidFill>
              <a:schemeClr val="tx1"/>
            </a:solidFill>
          </a:endParaRPr>
        </a:p>
      </dgm:t>
    </dgm:pt>
    <dgm:pt modelId="{A7E8C3B8-2EC5-FB44-8036-06B8EB14B980}" type="parTrans" cxnId="{00BC518A-4AE1-D74B-91B2-9792A9EDFCAE}">
      <dgm:prSet/>
      <dgm:spPr/>
      <dgm:t>
        <a:bodyPr/>
        <a:lstStyle/>
        <a:p>
          <a:endParaRPr lang="en-US">
            <a:solidFill>
              <a:schemeClr val="tx1"/>
            </a:solidFill>
          </a:endParaRPr>
        </a:p>
      </dgm:t>
    </dgm:pt>
    <dgm:pt modelId="{4F87E7AA-7BAE-154D-9BA6-ED3D45FF35FB}" type="sibTrans" cxnId="{00BC518A-4AE1-D74B-91B2-9792A9EDFCAE}">
      <dgm:prSet/>
      <dgm:spPr/>
      <dgm:t>
        <a:bodyPr/>
        <a:lstStyle/>
        <a:p>
          <a:endParaRPr lang="en-US">
            <a:solidFill>
              <a:schemeClr val="tx1"/>
            </a:solidFill>
          </a:endParaRPr>
        </a:p>
      </dgm:t>
    </dgm:pt>
    <dgm:pt modelId="{8384C38D-8E04-2C49-A80A-AB087B5493B8}">
      <dgm:prSet custT="1"/>
      <dgm:spPr/>
      <dgm:t>
        <a:bodyPr/>
        <a:lstStyle/>
        <a:p>
          <a:pPr algn="l" rtl="0"/>
          <a:r>
            <a:rPr lang="en-US" sz="2400" b="0" i="0" u="none" dirty="0"/>
            <a:t>No minimum rents permitted</a:t>
          </a:r>
          <a:endParaRPr lang="en-US" sz="2400" b="0" i="0" u="none" dirty="0">
            <a:solidFill>
              <a:schemeClr val="tx1"/>
            </a:solidFill>
          </a:endParaRPr>
        </a:p>
      </dgm:t>
    </dgm:pt>
    <dgm:pt modelId="{8F0B4C05-7353-4445-B9CB-EA971FD3DE59}" type="parTrans" cxnId="{3386D1C2-9A73-3C47-8BF2-0598B10BA6AF}">
      <dgm:prSet/>
      <dgm:spPr/>
      <dgm:t>
        <a:bodyPr/>
        <a:lstStyle/>
        <a:p>
          <a:endParaRPr lang="en-US"/>
        </a:p>
      </dgm:t>
    </dgm:pt>
    <dgm:pt modelId="{F2BD91A8-66D0-5548-8204-7A23E07F2FCE}" type="sibTrans" cxnId="{3386D1C2-9A73-3C47-8BF2-0598B10BA6AF}">
      <dgm:prSet/>
      <dgm:spPr/>
      <dgm:t>
        <a:bodyPr/>
        <a:lstStyle/>
        <a:p>
          <a:endParaRPr lang="en-US"/>
        </a:p>
      </dgm:t>
    </dgm:pt>
    <dgm:pt modelId="{83A309D9-DD1A-4B16-AE51-ED79A8AD1BE1}">
      <dgm:prSet custT="1"/>
      <dgm:spPr/>
      <dgm:t>
        <a:bodyPr/>
        <a:lstStyle/>
        <a:p>
          <a:pPr algn="l" rtl="0"/>
          <a:r>
            <a:rPr lang="en-US" sz="2400" b="0" i="0" u="none" dirty="0">
              <a:solidFill>
                <a:schemeClr val="tx1"/>
              </a:solidFill>
            </a:rPr>
            <a:t>Lease is between service provider and property owner; occupancy agreement is between service provider and participant</a:t>
          </a:r>
        </a:p>
      </dgm:t>
    </dgm:pt>
    <dgm:pt modelId="{2381A87B-E4E5-4D0D-AFC7-ABD62CBD1F83}" type="parTrans" cxnId="{0C730679-E7BB-4F4A-B389-DF96A664583F}">
      <dgm:prSet/>
      <dgm:spPr/>
      <dgm:t>
        <a:bodyPr/>
        <a:lstStyle/>
        <a:p>
          <a:endParaRPr lang="en-US"/>
        </a:p>
      </dgm:t>
    </dgm:pt>
    <dgm:pt modelId="{ADDC4F21-0334-47BF-9E23-4AB7AA14984C}" type="sibTrans" cxnId="{0C730679-E7BB-4F4A-B389-DF96A664583F}">
      <dgm:prSet/>
      <dgm:spPr/>
      <dgm:t>
        <a:bodyPr/>
        <a:lstStyle/>
        <a:p>
          <a:endParaRPr lang="en-US"/>
        </a:p>
      </dgm:t>
    </dgm:pt>
    <dgm:pt modelId="{012887B4-13D6-4274-9314-5BD0D1F2E6B4}" type="pres">
      <dgm:prSet presAssocID="{79AAFB0C-0703-4AB8-896F-EC5E1198F190}" presName="linear" presStyleCnt="0">
        <dgm:presLayoutVars>
          <dgm:animLvl val="lvl"/>
          <dgm:resizeHandles val="exact"/>
        </dgm:presLayoutVars>
      </dgm:prSet>
      <dgm:spPr/>
    </dgm:pt>
    <dgm:pt modelId="{88BF9BC4-8803-4676-9E7A-747D25442D77}" type="pres">
      <dgm:prSet presAssocID="{0CD7D04E-652F-4E37-B301-749C575F74FD}" presName="parentText" presStyleLbl="node1" presStyleIdx="0" presStyleCnt="1" custScaleY="144487" custLinFactNeighborX="276" custLinFactNeighborY="52572">
        <dgm:presLayoutVars>
          <dgm:chMax val="0"/>
          <dgm:bulletEnabled val="1"/>
        </dgm:presLayoutVars>
      </dgm:prSet>
      <dgm:spPr/>
    </dgm:pt>
    <dgm:pt modelId="{0700F50F-F6AD-4B8F-BF72-AA37F44B5C18}" type="pres">
      <dgm:prSet presAssocID="{0CD7D04E-652F-4E37-B301-749C575F74FD}" presName="childText" presStyleLbl="revTx" presStyleIdx="0" presStyleCnt="1" custScaleY="180012" custLinFactNeighborX="-276" custLinFactNeighborY="99471">
        <dgm:presLayoutVars>
          <dgm:bulletEnabled val="1"/>
        </dgm:presLayoutVars>
      </dgm:prSet>
      <dgm:spPr/>
    </dgm:pt>
  </dgm:ptLst>
  <dgm:cxnLst>
    <dgm:cxn modelId="{3E371504-6B9F-534C-88EE-31F9674D2B3E}" type="presOf" srcId="{83A309D9-DD1A-4B16-AE51-ED79A8AD1BE1}" destId="{0700F50F-F6AD-4B8F-BF72-AA37F44B5C18}" srcOrd="0" destOrd="3" presId="urn:microsoft.com/office/officeart/2005/8/layout/vList2"/>
    <dgm:cxn modelId="{88C2A308-DAEA-45A8-8ED2-65D677BCCA73}" srcId="{0CD7D04E-652F-4E37-B301-749C575F74FD}" destId="{35800BDD-7156-4116-90BB-30F4561AEB70}" srcOrd="4" destOrd="0" parTransId="{CA68AA48-5BE1-42E9-99E4-9B3E448A377B}" sibTransId="{FB1BE23E-8511-4ECC-890C-EBA034450E46}"/>
    <dgm:cxn modelId="{A860862C-0533-9943-B2A7-45CA8D4B5532}" srcId="{0CD7D04E-652F-4E37-B301-749C575F74FD}" destId="{C98A99AB-09B5-3B47-9B28-71E270864784}" srcOrd="1" destOrd="0" parTransId="{B789B5C9-5505-6F48-9F60-9DB64ECFBD5E}" sibTransId="{14390C25-A503-C14A-9AEC-786F546B28E4}"/>
    <dgm:cxn modelId="{2981C435-9367-6D48-BD91-A8BE020816E7}" type="presOf" srcId="{8384C38D-8E04-2C49-A80A-AB087B5493B8}" destId="{0700F50F-F6AD-4B8F-BF72-AA37F44B5C18}" srcOrd="0" destOrd="8" presId="urn:microsoft.com/office/officeart/2005/8/layout/vList2"/>
    <dgm:cxn modelId="{E112DE3B-F00E-904F-BE03-442D1592B695}" type="presOf" srcId="{79AAFB0C-0703-4AB8-896F-EC5E1198F190}" destId="{012887B4-13D6-4274-9314-5BD0D1F2E6B4}" srcOrd="0" destOrd="0" presId="urn:microsoft.com/office/officeart/2005/8/layout/vList2"/>
    <dgm:cxn modelId="{39A9495D-0F35-CC4A-80E8-DFFD99A3DC60}" srcId="{0CD7D04E-652F-4E37-B301-749C575F74FD}" destId="{FD4FDEDB-DCB3-D943-8D3C-9BAA630752A2}" srcOrd="0" destOrd="0" parTransId="{4B74B823-48FF-AB46-A651-443B0CB4D2A9}" sibTransId="{2408C0E8-D25B-B34C-8DB5-8F5F5B2675DC}"/>
    <dgm:cxn modelId="{8DA21445-F060-0B44-89A4-0D6785D6AF04}" type="presOf" srcId="{405C8B2E-64C8-4377-BFBC-7D3E61B30F10}" destId="{0700F50F-F6AD-4B8F-BF72-AA37F44B5C18}" srcOrd="0" destOrd="6" presId="urn:microsoft.com/office/officeart/2005/8/layout/vList2"/>
    <dgm:cxn modelId="{FB06D16D-B09C-DC43-94AA-7E0988686FC9}" type="presOf" srcId="{872ED8C8-4572-244C-A34C-DA7BF3C05092}" destId="{0700F50F-F6AD-4B8F-BF72-AA37F44B5C18}" srcOrd="0" destOrd="2" presId="urn:microsoft.com/office/officeart/2005/8/layout/vList2"/>
    <dgm:cxn modelId="{B303C96E-BEEB-8743-BA58-7ED782786372}" type="presOf" srcId="{FD4FDEDB-DCB3-D943-8D3C-9BAA630752A2}" destId="{0700F50F-F6AD-4B8F-BF72-AA37F44B5C18}" srcOrd="0" destOrd="0" presId="urn:microsoft.com/office/officeart/2005/8/layout/vList2"/>
    <dgm:cxn modelId="{1D3B3651-8BF5-48B8-BBD2-5A1976B14FC3}" srcId="{79AAFB0C-0703-4AB8-896F-EC5E1198F190}" destId="{0CD7D04E-652F-4E37-B301-749C575F74FD}" srcOrd="0" destOrd="0" parTransId="{09510499-3854-4DC9-B32B-E9449445A460}" sibTransId="{DBA3D9AE-26D4-4575-8A75-C1915A511267}"/>
    <dgm:cxn modelId="{B3523575-1AB5-4BAE-9655-9677BCCD8758}" srcId="{35800BDD-7156-4116-90BB-30F4561AEB70}" destId="{405C8B2E-64C8-4377-BFBC-7D3E61B30F10}" srcOrd="1" destOrd="0" parTransId="{05929528-DAAF-4BFA-A619-7566473F4CF4}" sibTransId="{3B365D5F-8997-4E3A-8723-6CBDF5688190}"/>
    <dgm:cxn modelId="{0C730679-E7BB-4F4A-B389-DF96A664583F}" srcId="{0CD7D04E-652F-4E37-B301-749C575F74FD}" destId="{83A309D9-DD1A-4B16-AE51-ED79A8AD1BE1}" srcOrd="3" destOrd="0" parTransId="{2381A87B-E4E5-4D0D-AFC7-ABD62CBD1F83}" sibTransId="{ADDC4F21-0334-47BF-9E23-4AB7AA14984C}"/>
    <dgm:cxn modelId="{00BC518A-4AE1-D74B-91B2-9792A9EDFCAE}" srcId="{0CD7D04E-652F-4E37-B301-749C575F74FD}" destId="{872ED8C8-4572-244C-A34C-DA7BF3C05092}" srcOrd="2" destOrd="0" parTransId="{A7E8C3B8-2EC5-FB44-8036-06B8EB14B980}" sibTransId="{4F87E7AA-7BAE-154D-9BA6-ED3D45FF35FB}"/>
    <dgm:cxn modelId="{1CE02F96-05EB-4728-8A35-397CEE3FAB38}" srcId="{35800BDD-7156-4116-90BB-30F4561AEB70}" destId="{1FB575E8-D917-4546-BD41-DFA92CF13BD4}" srcOrd="2" destOrd="0" parTransId="{60439DA4-F9BC-4B82-A394-3CB256B7590C}" sibTransId="{1007334E-C824-47BA-8BB7-FCD7C7981C14}"/>
    <dgm:cxn modelId="{E7C85A9D-92D1-E84D-B583-EB1AF2C8D8F2}" type="presOf" srcId="{0CD7D04E-652F-4E37-B301-749C575F74FD}" destId="{88BF9BC4-8803-4676-9E7A-747D25442D77}" srcOrd="0" destOrd="0" presId="urn:microsoft.com/office/officeart/2005/8/layout/vList2"/>
    <dgm:cxn modelId="{384250B8-E0E1-F64C-8300-AAB5F4754A25}" type="presOf" srcId="{1FB575E8-D917-4546-BD41-DFA92CF13BD4}" destId="{0700F50F-F6AD-4B8F-BF72-AA37F44B5C18}" srcOrd="0" destOrd="7" presId="urn:microsoft.com/office/officeart/2005/8/layout/vList2"/>
    <dgm:cxn modelId="{883731BE-8488-494B-AAE2-C2E0F3147196}" srcId="{35800BDD-7156-4116-90BB-30F4561AEB70}" destId="{295B2EBD-65F0-4D23-873E-570F817FD11B}" srcOrd="0" destOrd="0" parTransId="{12B8AF8F-022C-4FC5-98F5-C3BE4AFC06D7}" sibTransId="{2ECD6953-7722-4A03-97F8-414FE5E8AE47}"/>
    <dgm:cxn modelId="{3386D1C2-9A73-3C47-8BF2-0598B10BA6AF}" srcId="{35800BDD-7156-4116-90BB-30F4561AEB70}" destId="{8384C38D-8E04-2C49-A80A-AB087B5493B8}" srcOrd="3" destOrd="0" parTransId="{8F0B4C05-7353-4445-B9CB-EA971FD3DE59}" sibTransId="{F2BD91A8-66D0-5548-8204-7A23E07F2FCE}"/>
    <dgm:cxn modelId="{58622DC8-630F-5E4D-8D93-8D673DC7BD32}" type="presOf" srcId="{295B2EBD-65F0-4D23-873E-570F817FD11B}" destId="{0700F50F-F6AD-4B8F-BF72-AA37F44B5C18}" srcOrd="0" destOrd="5" presId="urn:microsoft.com/office/officeart/2005/8/layout/vList2"/>
    <dgm:cxn modelId="{35C8D5F2-8F25-C34B-AA65-59704882EBAE}" type="presOf" srcId="{35800BDD-7156-4116-90BB-30F4561AEB70}" destId="{0700F50F-F6AD-4B8F-BF72-AA37F44B5C18}" srcOrd="0" destOrd="4" presId="urn:microsoft.com/office/officeart/2005/8/layout/vList2"/>
    <dgm:cxn modelId="{078A7BF6-F895-0B4D-8428-A20AAE11B418}" type="presOf" srcId="{C98A99AB-09B5-3B47-9B28-71E270864784}" destId="{0700F50F-F6AD-4B8F-BF72-AA37F44B5C18}" srcOrd="0" destOrd="1" presId="urn:microsoft.com/office/officeart/2005/8/layout/vList2"/>
    <dgm:cxn modelId="{A3130BCB-C942-1940-8122-2882567060AD}" type="presParOf" srcId="{012887B4-13D6-4274-9314-5BD0D1F2E6B4}" destId="{88BF9BC4-8803-4676-9E7A-747D25442D77}" srcOrd="0" destOrd="0" presId="urn:microsoft.com/office/officeart/2005/8/layout/vList2"/>
    <dgm:cxn modelId="{FB80F14D-D9D1-7344-99F2-19526629A66E}" type="presParOf" srcId="{012887B4-13D6-4274-9314-5BD0D1F2E6B4}" destId="{0700F50F-F6AD-4B8F-BF72-AA37F44B5C1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1366A6-F072-4A1C-B421-9AB69CC58372}"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en-US"/>
        </a:p>
      </dgm:t>
    </dgm:pt>
    <dgm:pt modelId="{06389F3A-22D1-45F1-94CC-8D2E43914289}">
      <dgm:prSet phldrT="[Text]" custT="1"/>
      <dgm:spPr/>
      <dgm:t>
        <a:bodyPr/>
        <a:lstStyle/>
        <a:p>
          <a:r>
            <a:rPr lang="en-US" sz="2800" dirty="0" err="1">
              <a:solidFill>
                <a:schemeClr val="tx1"/>
              </a:solidFill>
            </a:rPr>
            <a:t>CoCs</a:t>
          </a:r>
          <a:r>
            <a:rPr lang="en-US" sz="2800" dirty="0">
              <a:solidFill>
                <a:schemeClr val="tx1"/>
              </a:solidFill>
            </a:rPr>
            <a:t> that are not Unified Funding Agencies (UFA):</a:t>
          </a:r>
        </a:p>
      </dgm:t>
    </dgm:pt>
    <dgm:pt modelId="{BC6EE4E6-3C86-4EA9-B788-51F84849C7D7}" type="parTrans" cxnId="{31E8E32F-AE59-47FA-9104-DDC65828BEA7}">
      <dgm:prSet/>
      <dgm:spPr/>
      <dgm:t>
        <a:bodyPr/>
        <a:lstStyle/>
        <a:p>
          <a:endParaRPr lang="en-US"/>
        </a:p>
      </dgm:t>
    </dgm:pt>
    <dgm:pt modelId="{05B6855A-C60C-450C-A23C-5321B03B9D23}" type="sibTrans" cxnId="{31E8E32F-AE59-47FA-9104-DDC65828BEA7}">
      <dgm:prSet/>
      <dgm:spPr/>
      <dgm:t>
        <a:bodyPr/>
        <a:lstStyle/>
        <a:p>
          <a:endParaRPr lang="en-US"/>
        </a:p>
      </dgm:t>
    </dgm:pt>
    <dgm:pt modelId="{A46001AC-B668-4D4A-ADB3-6BE85281E532}">
      <dgm:prSet phldrT="[Text]"/>
      <dgm:spPr/>
      <dgm:t>
        <a:bodyPr/>
        <a:lstStyle/>
        <a:p>
          <a:r>
            <a:rPr lang="en-US" dirty="0"/>
            <a:t>Change of recipient</a:t>
          </a:r>
        </a:p>
      </dgm:t>
    </dgm:pt>
    <dgm:pt modelId="{4C2A5B3C-4FEE-4574-9266-55E028850EFD}" type="parTrans" cxnId="{2963CFAA-EA59-46AB-8480-4230AA8A9728}">
      <dgm:prSet/>
      <dgm:spPr/>
      <dgm:t>
        <a:bodyPr/>
        <a:lstStyle/>
        <a:p>
          <a:endParaRPr lang="en-US"/>
        </a:p>
      </dgm:t>
    </dgm:pt>
    <dgm:pt modelId="{A6CC89E9-F0FC-452A-AA3A-2256E8A6E5CB}" type="sibTrans" cxnId="{2963CFAA-EA59-46AB-8480-4230AA8A9728}">
      <dgm:prSet/>
      <dgm:spPr/>
      <dgm:t>
        <a:bodyPr/>
        <a:lstStyle/>
        <a:p>
          <a:endParaRPr lang="en-US"/>
        </a:p>
      </dgm:t>
    </dgm:pt>
    <dgm:pt modelId="{C3AFD6DF-92BE-4A9D-8468-79EC12B91336}">
      <dgm:prSet phldrT="[Text]"/>
      <dgm:spPr/>
      <dgm:t>
        <a:bodyPr/>
        <a:lstStyle/>
        <a:p>
          <a:r>
            <a:rPr lang="en-US" dirty="0"/>
            <a:t>A change in the subpopulation served</a:t>
          </a:r>
        </a:p>
      </dgm:t>
    </dgm:pt>
    <dgm:pt modelId="{9BDE7B4F-800D-41FC-9F9C-006231E9B290}" type="parTrans" cxnId="{470838B7-BBCF-4582-ACCD-80A35E1AE01F}">
      <dgm:prSet/>
      <dgm:spPr/>
      <dgm:t>
        <a:bodyPr/>
        <a:lstStyle/>
        <a:p>
          <a:endParaRPr lang="en-US"/>
        </a:p>
      </dgm:t>
    </dgm:pt>
    <dgm:pt modelId="{24495F7B-2304-45A2-9F7A-E1F8C473DB85}" type="sibTrans" cxnId="{470838B7-BBCF-4582-ACCD-80A35E1AE01F}">
      <dgm:prSet/>
      <dgm:spPr/>
      <dgm:t>
        <a:bodyPr/>
        <a:lstStyle/>
        <a:p>
          <a:endParaRPr lang="en-US"/>
        </a:p>
      </dgm:t>
    </dgm:pt>
    <dgm:pt modelId="{34236D8C-971B-4787-A369-D177DBC8DD65}">
      <dgm:prSet phldrT="[Text]"/>
      <dgm:spPr/>
      <dgm:t>
        <a:bodyPr/>
        <a:lstStyle/>
        <a:p>
          <a:r>
            <a:rPr lang="en-US" dirty="0"/>
            <a:t>Change of project site</a:t>
          </a:r>
        </a:p>
      </dgm:t>
    </dgm:pt>
    <dgm:pt modelId="{CDDAC1D5-D997-4583-9AC9-8CAE85842927}" type="parTrans" cxnId="{A9C00FC2-C5F0-4464-AE83-7DB8F6BAAAEE}">
      <dgm:prSet/>
      <dgm:spPr/>
      <dgm:t>
        <a:bodyPr/>
        <a:lstStyle/>
        <a:p>
          <a:endParaRPr lang="en-US"/>
        </a:p>
      </dgm:t>
    </dgm:pt>
    <dgm:pt modelId="{76DCA9A0-3BE0-41ED-844A-F2B737699F06}" type="sibTrans" cxnId="{A9C00FC2-C5F0-4464-AE83-7DB8F6BAAAEE}">
      <dgm:prSet/>
      <dgm:spPr/>
      <dgm:t>
        <a:bodyPr/>
        <a:lstStyle/>
        <a:p>
          <a:endParaRPr lang="en-US"/>
        </a:p>
      </dgm:t>
    </dgm:pt>
    <dgm:pt modelId="{7A81D8A3-4A58-4529-A48A-405A2E8EA3E5}">
      <dgm:prSet phldrT="[Text]"/>
      <dgm:spPr/>
      <dgm:t>
        <a:bodyPr/>
        <a:lstStyle/>
        <a:p>
          <a:r>
            <a:rPr lang="en-US" dirty="0"/>
            <a:t>Additions or deletions in the types of eligible activities approved for a project</a:t>
          </a:r>
        </a:p>
      </dgm:t>
    </dgm:pt>
    <dgm:pt modelId="{7E9D8D79-4B29-44B8-B497-AAADCF187B02}" type="parTrans" cxnId="{8064F42D-B889-4272-9330-BDBB2E445EE6}">
      <dgm:prSet/>
      <dgm:spPr/>
      <dgm:t>
        <a:bodyPr/>
        <a:lstStyle/>
        <a:p>
          <a:endParaRPr lang="en-US"/>
        </a:p>
      </dgm:t>
    </dgm:pt>
    <dgm:pt modelId="{E6728B7A-AF88-443E-A825-62E36F53EA05}" type="sibTrans" cxnId="{8064F42D-B889-4272-9330-BDBB2E445EE6}">
      <dgm:prSet/>
      <dgm:spPr/>
      <dgm:t>
        <a:bodyPr/>
        <a:lstStyle/>
        <a:p>
          <a:endParaRPr lang="en-US"/>
        </a:p>
      </dgm:t>
    </dgm:pt>
    <dgm:pt modelId="{F3A700D1-0571-43D1-A700-20C7894E0DE3}">
      <dgm:prSet phldrT="[Text]"/>
      <dgm:spPr/>
      <dgm:t>
        <a:bodyPr/>
        <a:lstStyle/>
        <a:p>
          <a:r>
            <a:rPr lang="en-US" dirty="0"/>
            <a:t>A shift of over 10% of the total amount awarded for one eligible activity to another activity</a:t>
          </a:r>
        </a:p>
      </dgm:t>
    </dgm:pt>
    <dgm:pt modelId="{A7677008-0327-4C0D-A5C2-1983054AA309}" type="parTrans" cxnId="{706439D9-8F46-480E-8774-8B8DC86C74FB}">
      <dgm:prSet/>
      <dgm:spPr/>
      <dgm:t>
        <a:bodyPr/>
        <a:lstStyle/>
        <a:p>
          <a:endParaRPr lang="en-US"/>
        </a:p>
      </dgm:t>
    </dgm:pt>
    <dgm:pt modelId="{DBF09CCD-F767-44E0-BB44-F976C335A356}" type="sibTrans" cxnId="{706439D9-8F46-480E-8774-8B8DC86C74FB}">
      <dgm:prSet/>
      <dgm:spPr/>
      <dgm:t>
        <a:bodyPr/>
        <a:lstStyle/>
        <a:p>
          <a:endParaRPr lang="en-US"/>
        </a:p>
      </dgm:t>
    </dgm:pt>
    <dgm:pt modelId="{D7637130-9AC8-4D87-8537-5DD327A7A0FB}">
      <dgm:prSet phldrT="[Text]"/>
      <dgm:spPr/>
      <dgm:t>
        <a:bodyPr/>
        <a:lstStyle/>
        <a:p>
          <a:r>
            <a:rPr lang="en-US" dirty="0"/>
            <a:t>A reduction in the number of units</a:t>
          </a:r>
        </a:p>
      </dgm:t>
    </dgm:pt>
    <dgm:pt modelId="{55B66833-9EDF-4944-9DDD-E13401E9D3C7}" type="parTrans" cxnId="{27D2F3D1-05F4-4C74-8DCE-93B23D08061D}">
      <dgm:prSet/>
      <dgm:spPr/>
      <dgm:t>
        <a:bodyPr/>
        <a:lstStyle/>
        <a:p>
          <a:endParaRPr lang="en-US"/>
        </a:p>
      </dgm:t>
    </dgm:pt>
    <dgm:pt modelId="{F8ADD7E7-6886-41C9-943D-B9B61A80B490}" type="sibTrans" cxnId="{27D2F3D1-05F4-4C74-8DCE-93B23D08061D}">
      <dgm:prSet/>
      <dgm:spPr/>
      <dgm:t>
        <a:bodyPr/>
        <a:lstStyle/>
        <a:p>
          <a:endParaRPr lang="en-US"/>
        </a:p>
      </dgm:t>
    </dgm:pt>
    <dgm:pt modelId="{EA76FDD9-659B-4EA8-BB65-23B9DF03F0F8}" type="pres">
      <dgm:prSet presAssocID="{321366A6-F072-4A1C-B421-9AB69CC58372}" presName="Name0" presStyleCnt="0">
        <dgm:presLayoutVars>
          <dgm:dir/>
          <dgm:animLvl val="lvl"/>
          <dgm:resizeHandles val="exact"/>
        </dgm:presLayoutVars>
      </dgm:prSet>
      <dgm:spPr/>
    </dgm:pt>
    <dgm:pt modelId="{9FC1977F-EF93-4F3D-9A83-5A3945149DEA}" type="pres">
      <dgm:prSet presAssocID="{06389F3A-22D1-45F1-94CC-8D2E43914289}" presName="linNode" presStyleCnt="0"/>
      <dgm:spPr/>
    </dgm:pt>
    <dgm:pt modelId="{E9303567-6880-41CA-B1EA-240D6843A2DA}" type="pres">
      <dgm:prSet presAssocID="{06389F3A-22D1-45F1-94CC-8D2E43914289}" presName="parentText" presStyleLbl="node1" presStyleIdx="0" presStyleCnt="1" custScaleX="100000" custScaleY="85890">
        <dgm:presLayoutVars>
          <dgm:chMax val="1"/>
          <dgm:bulletEnabled val="1"/>
        </dgm:presLayoutVars>
      </dgm:prSet>
      <dgm:spPr/>
    </dgm:pt>
    <dgm:pt modelId="{5D8B498F-2E07-45A6-AD66-3DB299DB0069}" type="pres">
      <dgm:prSet presAssocID="{06389F3A-22D1-45F1-94CC-8D2E43914289}" presName="descendantText" presStyleLbl="alignAccFollowNode1" presStyleIdx="0" presStyleCnt="1">
        <dgm:presLayoutVars>
          <dgm:bulletEnabled val="1"/>
        </dgm:presLayoutVars>
      </dgm:prSet>
      <dgm:spPr/>
    </dgm:pt>
  </dgm:ptLst>
  <dgm:cxnLst>
    <dgm:cxn modelId="{8064F42D-B889-4272-9330-BDBB2E445EE6}" srcId="{06389F3A-22D1-45F1-94CC-8D2E43914289}" destId="{7A81D8A3-4A58-4529-A48A-405A2E8EA3E5}" srcOrd="2" destOrd="0" parTransId="{7E9D8D79-4B29-44B8-B497-AAADCF187B02}" sibTransId="{E6728B7A-AF88-443E-A825-62E36F53EA05}"/>
    <dgm:cxn modelId="{31E8E32F-AE59-47FA-9104-DDC65828BEA7}" srcId="{321366A6-F072-4A1C-B421-9AB69CC58372}" destId="{06389F3A-22D1-45F1-94CC-8D2E43914289}" srcOrd="0" destOrd="0" parTransId="{BC6EE4E6-3C86-4EA9-B788-51F84849C7D7}" sibTransId="{05B6855A-C60C-450C-A23C-5321B03B9D23}"/>
    <dgm:cxn modelId="{DEAFF95B-0B68-064A-9BF6-C440155D42C5}" type="presOf" srcId="{06389F3A-22D1-45F1-94CC-8D2E43914289}" destId="{E9303567-6880-41CA-B1EA-240D6843A2DA}" srcOrd="0" destOrd="0" presId="urn:microsoft.com/office/officeart/2005/8/layout/vList5"/>
    <dgm:cxn modelId="{C434B858-460B-764E-9E5D-879FFD342697}" type="presOf" srcId="{A46001AC-B668-4D4A-ADB3-6BE85281E532}" destId="{5D8B498F-2E07-45A6-AD66-3DB299DB0069}" srcOrd="0" destOrd="0" presId="urn:microsoft.com/office/officeart/2005/8/layout/vList5"/>
    <dgm:cxn modelId="{3D95E779-D0BD-6C4B-857F-185C407CC857}" type="presOf" srcId="{D7637130-9AC8-4D87-8537-5DD327A7A0FB}" destId="{5D8B498F-2E07-45A6-AD66-3DB299DB0069}" srcOrd="0" destOrd="4" presId="urn:microsoft.com/office/officeart/2005/8/layout/vList5"/>
    <dgm:cxn modelId="{3D02F89B-BD84-0640-AF16-7E20F260AFA9}" type="presOf" srcId="{C3AFD6DF-92BE-4A9D-8468-79EC12B91336}" destId="{5D8B498F-2E07-45A6-AD66-3DB299DB0069}" srcOrd="0" destOrd="5" presId="urn:microsoft.com/office/officeart/2005/8/layout/vList5"/>
    <dgm:cxn modelId="{B1DC44A5-B645-CA4C-8035-D291121FFCE8}" type="presOf" srcId="{34236D8C-971B-4787-A369-D177DBC8DD65}" destId="{5D8B498F-2E07-45A6-AD66-3DB299DB0069}" srcOrd="0" destOrd="1" presId="urn:microsoft.com/office/officeart/2005/8/layout/vList5"/>
    <dgm:cxn modelId="{2963CFAA-EA59-46AB-8480-4230AA8A9728}" srcId="{06389F3A-22D1-45F1-94CC-8D2E43914289}" destId="{A46001AC-B668-4D4A-ADB3-6BE85281E532}" srcOrd="0" destOrd="0" parTransId="{4C2A5B3C-4FEE-4574-9266-55E028850EFD}" sibTransId="{A6CC89E9-F0FC-452A-AA3A-2256E8A6E5CB}"/>
    <dgm:cxn modelId="{470838B7-BBCF-4582-ACCD-80A35E1AE01F}" srcId="{06389F3A-22D1-45F1-94CC-8D2E43914289}" destId="{C3AFD6DF-92BE-4A9D-8468-79EC12B91336}" srcOrd="5" destOrd="0" parTransId="{9BDE7B4F-800D-41FC-9F9C-006231E9B290}" sibTransId="{24495F7B-2304-45A2-9F7A-E1F8C473DB85}"/>
    <dgm:cxn modelId="{A9C00FC2-C5F0-4464-AE83-7DB8F6BAAAEE}" srcId="{06389F3A-22D1-45F1-94CC-8D2E43914289}" destId="{34236D8C-971B-4787-A369-D177DBC8DD65}" srcOrd="1" destOrd="0" parTransId="{CDDAC1D5-D997-4583-9AC9-8CAE85842927}" sibTransId="{76DCA9A0-3BE0-41ED-844A-F2B737699F06}"/>
    <dgm:cxn modelId="{27D2F3D1-05F4-4C74-8DCE-93B23D08061D}" srcId="{06389F3A-22D1-45F1-94CC-8D2E43914289}" destId="{D7637130-9AC8-4D87-8537-5DD327A7A0FB}" srcOrd="4" destOrd="0" parTransId="{55B66833-9EDF-4944-9DDD-E13401E9D3C7}" sibTransId="{F8ADD7E7-6886-41C9-943D-B9B61A80B490}"/>
    <dgm:cxn modelId="{706439D9-8F46-480E-8774-8B8DC86C74FB}" srcId="{06389F3A-22D1-45F1-94CC-8D2E43914289}" destId="{F3A700D1-0571-43D1-A700-20C7894E0DE3}" srcOrd="3" destOrd="0" parTransId="{A7677008-0327-4C0D-A5C2-1983054AA309}" sibTransId="{DBF09CCD-F767-44E0-BB44-F976C335A356}"/>
    <dgm:cxn modelId="{89BA1CDA-E394-6E44-ACB7-7E395671789F}" type="presOf" srcId="{7A81D8A3-4A58-4529-A48A-405A2E8EA3E5}" destId="{5D8B498F-2E07-45A6-AD66-3DB299DB0069}" srcOrd="0" destOrd="2" presId="urn:microsoft.com/office/officeart/2005/8/layout/vList5"/>
    <dgm:cxn modelId="{964214E3-BDC8-894D-937F-D15FCF417EDA}" type="presOf" srcId="{321366A6-F072-4A1C-B421-9AB69CC58372}" destId="{EA76FDD9-659B-4EA8-BB65-23B9DF03F0F8}" srcOrd="0" destOrd="0" presId="urn:microsoft.com/office/officeart/2005/8/layout/vList5"/>
    <dgm:cxn modelId="{DBD169F8-1226-F340-89D6-395509E81A41}" type="presOf" srcId="{F3A700D1-0571-43D1-A700-20C7894E0DE3}" destId="{5D8B498F-2E07-45A6-AD66-3DB299DB0069}" srcOrd="0" destOrd="3" presId="urn:microsoft.com/office/officeart/2005/8/layout/vList5"/>
    <dgm:cxn modelId="{F028C10E-E54E-F944-935F-50A533687237}" type="presParOf" srcId="{EA76FDD9-659B-4EA8-BB65-23B9DF03F0F8}" destId="{9FC1977F-EF93-4F3D-9A83-5A3945149DEA}" srcOrd="0" destOrd="0" presId="urn:microsoft.com/office/officeart/2005/8/layout/vList5"/>
    <dgm:cxn modelId="{23A9A275-1B92-2F40-8A08-460922002AE0}" type="presParOf" srcId="{9FC1977F-EF93-4F3D-9A83-5A3945149DEA}" destId="{E9303567-6880-41CA-B1EA-240D6843A2DA}" srcOrd="0" destOrd="0" presId="urn:microsoft.com/office/officeart/2005/8/layout/vList5"/>
    <dgm:cxn modelId="{5B04BA20-5979-A14B-9F6F-5154BE65B37A}" type="presParOf" srcId="{9FC1977F-EF93-4F3D-9A83-5A3945149DEA}" destId="{5D8B498F-2E07-45A6-AD66-3DB299DB006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0F7F45-D143-47EC-860F-1B7993719130}" type="doc">
      <dgm:prSet loTypeId="urn:microsoft.com/office/officeart/2005/8/layout/default#1" loCatId="list" qsTypeId="urn:microsoft.com/office/officeart/2005/8/quickstyle/simple1#19" qsCatId="simple" csTypeId="urn:microsoft.com/office/officeart/2005/8/colors/colorful2" csCatId="colorful" phldr="1"/>
      <dgm:spPr/>
      <dgm:t>
        <a:bodyPr/>
        <a:lstStyle/>
        <a:p>
          <a:endParaRPr lang="en-US"/>
        </a:p>
      </dgm:t>
    </dgm:pt>
    <dgm:pt modelId="{EC391B98-41FF-4B7F-9186-D2CF6E94268F}">
      <dgm:prSet phldrT="[Text]"/>
      <dgm:spPr>
        <a:solidFill>
          <a:schemeClr val="accent2">
            <a:lumMod val="60000"/>
            <a:lumOff val="40000"/>
          </a:schemeClr>
        </a:solidFill>
      </dgm:spPr>
      <dgm:t>
        <a:bodyPr/>
        <a:lstStyle/>
        <a:p>
          <a:r>
            <a:rPr lang="en-US" dirty="0">
              <a:solidFill>
                <a:schemeClr val="tx1"/>
              </a:solidFill>
            </a:rPr>
            <a:t>Beneficiaries</a:t>
          </a:r>
        </a:p>
      </dgm:t>
    </dgm:pt>
    <dgm:pt modelId="{9E69D5B8-AF3E-4B2C-86E7-9296486975B1}" type="parTrans" cxnId="{6B934E12-E7AA-433C-B29A-F460A51672CD}">
      <dgm:prSet/>
      <dgm:spPr/>
      <dgm:t>
        <a:bodyPr/>
        <a:lstStyle/>
        <a:p>
          <a:endParaRPr lang="en-US">
            <a:solidFill>
              <a:schemeClr val="tx1"/>
            </a:solidFill>
          </a:endParaRPr>
        </a:p>
      </dgm:t>
    </dgm:pt>
    <dgm:pt modelId="{CC565F72-9C10-4E9C-8D80-ACB4CB0290DD}" type="sibTrans" cxnId="{6B934E12-E7AA-433C-B29A-F460A51672CD}">
      <dgm:prSet/>
      <dgm:spPr/>
      <dgm:t>
        <a:bodyPr/>
        <a:lstStyle/>
        <a:p>
          <a:endParaRPr lang="en-US">
            <a:solidFill>
              <a:schemeClr val="tx1"/>
            </a:solidFill>
          </a:endParaRPr>
        </a:p>
      </dgm:t>
    </dgm:pt>
    <dgm:pt modelId="{ECCAE453-26DF-48BF-965E-14E17A651E2E}">
      <dgm:prSet phldrT="[Text]"/>
      <dgm:spPr/>
      <dgm:t>
        <a:bodyPr/>
        <a:lstStyle/>
        <a:p>
          <a:r>
            <a:rPr lang="en-US" dirty="0">
              <a:solidFill>
                <a:schemeClr val="tx1"/>
              </a:solidFill>
            </a:rPr>
            <a:t>Housing</a:t>
          </a:r>
        </a:p>
      </dgm:t>
    </dgm:pt>
    <dgm:pt modelId="{F0EF45F8-FC31-4F41-AB89-0D9D6628DA61}" type="parTrans" cxnId="{331D1C36-94D9-4BCF-AEEE-63FB095ACB9F}">
      <dgm:prSet/>
      <dgm:spPr/>
      <dgm:t>
        <a:bodyPr/>
        <a:lstStyle/>
        <a:p>
          <a:endParaRPr lang="en-US">
            <a:solidFill>
              <a:schemeClr val="tx1"/>
            </a:solidFill>
          </a:endParaRPr>
        </a:p>
      </dgm:t>
    </dgm:pt>
    <dgm:pt modelId="{93C7B779-CC81-44D6-AE88-D5E1CAFE7ADE}" type="sibTrans" cxnId="{331D1C36-94D9-4BCF-AEEE-63FB095ACB9F}">
      <dgm:prSet/>
      <dgm:spPr/>
      <dgm:t>
        <a:bodyPr/>
        <a:lstStyle/>
        <a:p>
          <a:endParaRPr lang="en-US">
            <a:solidFill>
              <a:schemeClr val="tx1"/>
            </a:solidFill>
          </a:endParaRPr>
        </a:p>
      </dgm:t>
    </dgm:pt>
    <dgm:pt modelId="{8435E5DF-891E-445F-8CB4-82C62572118C}">
      <dgm:prSet phldrT="[Text]"/>
      <dgm:spPr/>
      <dgm:t>
        <a:bodyPr/>
        <a:lstStyle/>
        <a:p>
          <a:r>
            <a:rPr lang="en-US" dirty="0">
              <a:solidFill>
                <a:schemeClr val="tx1"/>
              </a:solidFill>
            </a:rPr>
            <a:t>Supportive Services</a:t>
          </a:r>
        </a:p>
      </dgm:t>
    </dgm:pt>
    <dgm:pt modelId="{75313BFC-BE7A-455B-B73A-E951530A04C7}" type="parTrans" cxnId="{1ACCE2A2-2C67-4165-BB8F-B0A40AD731F7}">
      <dgm:prSet/>
      <dgm:spPr/>
      <dgm:t>
        <a:bodyPr/>
        <a:lstStyle/>
        <a:p>
          <a:endParaRPr lang="en-US">
            <a:solidFill>
              <a:schemeClr val="tx1"/>
            </a:solidFill>
          </a:endParaRPr>
        </a:p>
      </dgm:t>
    </dgm:pt>
    <dgm:pt modelId="{2F81CFED-960F-4CED-A68A-99A5A78EB97E}" type="sibTrans" cxnId="{1ACCE2A2-2C67-4165-BB8F-B0A40AD731F7}">
      <dgm:prSet/>
      <dgm:spPr/>
      <dgm:t>
        <a:bodyPr/>
        <a:lstStyle/>
        <a:p>
          <a:endParaRPr lang="en-US">
            <a:solidFill>
              <a:schemeClr val="tx1"/>
            </a:solidFill>
          </a:endParaRPr>
        </a:p>
      </dgm:t>
    </dgm:pt>
    <dgm:pt modelId="{BAE5128D-F27C-41C5-9D08-C19271245D3B}">
      <dgm:prSet phldrT="[Text]"/>
      <dgm:spPr/>
      <dgm:t>
        <a:bodyPr/>
        <a:lstStyle/>
        <a:p>
          <a:r>
            <a:rPr lang="en-US" dirty="0">
              <a:solidFill>
                <a:schemeClr val="tx1"/>
              </a:solidFill>
            </a:rPr>
            <a:t>Project Progress</a:t>
          </a:r>
        </a:p>
      </dgm:t>
    </dgm:pt>
    <dgm:pt modelId="{A104DD1F-D2D9-4C21-9440-15002B3F6378}" type="parTrans" cxnId="{DE61E4C3-FC81-4F89-A012-67713F87D9F6}">
      <dgm:prSet/>
      <dgm:spPr/>
      <dgm:t>
        <a:bodyPr/>
        <a:lstStyle/>
        <a:p>
          <a:endParaRPr lang="en-US">
            <a:solidFill>
              <a:schemeClr val="tx1"/>
            </a:solidFill>
          </a:endParaRPr>
        </a:p>
      </dgm:t>
    </dgm:pt>
    <dgm:pt modelId="{B576826B-BA24-475C-B057-D302A376DAE3}" type="sibTrans" cxnId="{DE61E4C3-FC81-4F89-A012-67713F87D9F6}">
      <dgm:prSet/>
      <dgm:spPr/>
      <dgm:t>
        <a:bodyPr/>
        <a:lstStyle/>
        <a:p>
          <a:endParaRPr lang="en-US">
            <a:solidFill>
              <a:schemeClr val="tx1"/>
            </a:solidFill>
          </a:endParaRPr>
        </a:p>
      </dgm:t>
    </dgm:pt>
    <dgm:pt modelId="{8E9D9E91-B913-4EA5-BC6F-458EAADDA980}">
      <dgm:prSet phldrT="[Text]"/>
      <dgm:spPr/>
      <dgm:t>
        <a:bodyPr/>
        <a:lstStyle/>
        <a:p>
          <a:r>
            <a:rPr lang="en-US" dirty="0">
              <a:solidFill>
                <a:schemeClr val="tx1"/>
              </a:solidFill>
            </a:rPr>
            <a:t>Match Documentation</a:t>
          </a:r>
        </a:p>
      </dgm:t>
    </dgm:pt>
    <dgm:pt modelId="{4FA5B75C-B5E1-4ED4-B6C2-787DF2297AD4}" type="parTrans" cxnId="{54A665F8-E3D8-4612-ABC3-023C724DEF8C}">
      <dgm:prSet/>
      <dgm:spPr/>
      <dgm:t>
        <a:bodyPr/>
        <a:lstStyle/>
        <a:p>
          <a:endParaRPr lang="en-US">
            <a:solidFill>
              <a:schemeClr val="tx1"/>
            </a:solidFill>
          </a:endParaRPr>
        </a:p>
      </dgm:t>
    </dgm:pt>
    <dgm:pt modelId="{0C166D99-06A7-49FE-9E58-8DADB6C00D4C}" type="sibTrans" cxnId="{54A665F8-E3D8-4612-ABC3-023C724DEF8C}">
      <dgm:prSet/>
      <dgm:spPr/>
      <dgm:t>
        <a:bodyPr/>
        <a:lstStyle/>
        <a:p>
          <a:endParaRPr lang="en-US">
            <a:solidFill>
              <a:schemeClr val="tx1"/>
            </a:solidFill>
          </a:endParaRPr>
        </a:p>
      </dgm:t>
    </dgm:pt>
    <dgm:pt modelId="{FEB972BD-CC00-4C59-8A75-87880CA12EA1}">
      <dgm:prSet phldrT="[Text]"/>
      <dgm:spPr/>
      <dgm:t>
        <a:bodyPr/>
        <a:lstStyle/>
        <a:p>
          <a:r>
            <a:rPr lang="en-US" dirty="0">
              <a:solidFill>
                <a:schemeClr val="tx1"/>
              </a:solidFill>
            </a:rPr>
            <a:t>Subrecipient Management</a:t>
          </a:r>
        </a:p>
      </dgm:t>
    </dgm:pt>
    <dgm:pt modelId="{1E9E4DA8-30C7-424A-B439-38583A2BF70C}" type="parTrans" cxnId="{A1104685-18F5-4A51-8EC5-8EB5B2D98424}">
      <dgm:prSet/>
      <dgm:spPr/>
      <dgm:t>
        <a:bodyPr/>
        <a:lstStyle/>
        <a:p>
          <a:endParaRPr lang="en-US">
            <a:solidFill>
              <a:schemeClr val="tx1"/>
            </a:solidFill>
          </a:endParaRPr>
        </a:p>
      </dgm:t>
    </dgm:pt>
    <dgm:pt modelId="{9A14F5DF-85F1-4F51-87BF-D4F3F93F517B}" type="sibTrans" cxnId="{A1104685-18F5-4A51-8EC5-8EB5B2D98424}">
      <dgm:prSet/>
      <dgm:spPr/>
      <dgm:t>
        <a:bodyPr/>
        <a:lstStyle/>
        <a:p>
          <a:endParaRPr lang="en-US">
            <a:solidFill>
              <a:schemeClr val="tx1"/>
            </a:solidFill>
          </a:endParaRPr>
        </a:p>
      </dgm:t>
    </dgm:pt>
    <dgm:pt modelId="{80D0CB0C-AADF-4487-B3EB-3619B70B36E3}">
      <dgm:prSet phldrT="[Text]"/>
      <dgm:spPr/>
      <dgm:t>
        <a:bodyPr/>
        <a:lstStyle/>
        <a:p>
          <a:r>
            <a:rPr lang="en-US" dirty="0">
              <a:solidFill>
                <a:schemeClr val="tx1"/>
              </a:solidFill>
            </a:rPr>
            <a:t>Overall Systems Management</a:t>
          </a:r>
        </a:p>
      </dgm:t>
    </dgm:pt>
    <dgm:pt modelId="{A1432CE1-4ADF-427E-904A-CE4CA69BC497}" type="parTrans" cxnId="{D2B9D129-C548-477F-AE77-38CC7DC49079}">
      <dgm:prSet/>
      <dgm:spPr/>
      <dgm:t>
        <a:bodyPr/>
        <a:lstStyle/>
        <a:p>
          <a:endParaRPr lang="en-US">
            <a:solidFill>
              <a:schemeClr val="tx1"/>
            </a:solidFill>
          </a:endParaRPr>
        </a:p>
      </dgm:t>
    </dgm:pt>
    <dgm:pt modelId="{E8B2395B-AFDE-466E-8A9E-1A2B99E57B9C}" type="sibTrans" cxnId="{D2B9D129-C548-477F-AE77-38CC7DC49079}">
      <dgm:prSet/>
      <dgm:spPr/>
      <dgm:t>
        <a:bodyPr/>
        <a:lstStyle/>
        <a:p>
          <a:endParaRPr lang="en-US">
            <a:solidFill>
              <a:schemeClr val="tx1"/>
            </a:solidFill>
          </a:endParaRPr>
        </a:p>
      </dgm:t>
    </dgm:pt>
    <dgm:pt modelId="{93E48E67-C776-4F49-A05C-142F3FD415F5}">
      <dgm:prSet phldrT="[Text]"/>
      <dgm:spPr/>
      <dgm:t>
        <a:bodyPr/>
        <a:lstStyle/>
        <a:p>
          <a:r>
            <a:rPr lang="en-US" dirty="0">
              <a:solidFill>
                <a:schemeClr val="tx1"/>
              </a:solidFill>
            </a:rPr>
            <a:t>Financial Management</a:t>
          </a:r>
        </a:p>
      </dgm:t>
    </dgm:pt>
    <dgm:pt modelId="{612B3F9F-C302-4D6F-8821-19631EB733E6}" type="parTrans" cxnId="{E6A122FB-8D23-49F4-BA65-42D5E33C223F}">
      <dgm:prSet/>
      <dgm:spPr/>
      <dgm:t>
        <a:bodyPr/>
        <a:lstStyle/>
        <a:p>
          <a:endParaRPr lang="en-US">
            <a:solidFill>
              <a:schemeClr val="tx1"/>
            </a:solidFill>
          </a:endParaRPr>
        </a:p>
      </dgm:t>
    </dgm:pt>
    <dgm:pt modelId="{CB219121-4522-4D35-9A10-4BFDD882B8C3}" type="sibTrans" cxnId="{E6A122FB-8D23-49F4-BA65-42D5E33C223F}">
      <dgm:prSet/>
      <dgm:spPr/>
      <dgm:t>
        <a:bodyPr/>
        <a:lstStyle/>
        <a:p>
          <a:endParaRPr lang="en-US">
            <a:solidFill>
              <a:schemeClr val="tx1"/>
            </a:solidFill>
          </a:endParaRPr>
        </a:p>
      </dgm:t>
    </dgm:pt>
    <dgm:pt modelId="{791B827D-F055-47BB-A9B4-0A9AD95471C4}">
      <dgm:prSet phldrT="[Text]"/>
      <dgm:spPr/>
      <dgm:t>
        <a:bodyPr/>
        <a:lstStyle/>
        <a:p>
          <a:r>
            <a:rPr lang="en-US" dirty="0">
              <a:solidFill>
                <a:schemeClr val="tx1"/>
              </a:solidFill>
            </a:rPr>
            <a:t>Cost Allowability</a:t>
          </a:r>
        </a:p>
      </dgm:t>
    </dgm:pt>
    <dgm:pt modelId="{F5881568-1701-443C-B7B3-83FBD010F7E1}" type="parTrans" cxnId="{326DF682-F5A9-4D58-9071-E27DA3C82F6B}">
      <dgm:prSet/>
      <dgm:spPr/>
      <dgm:t>
        <a:bodyPr/>
        <a:lstStyle/>
        <a:p>
          <a:endParaRPr lang="en-US">
            <a:solidFill>
              <a:schemeClr val="tx1"/>
            </a:solidFill>
          </a:endParaRPr>
        </a:p>
      </dgm:t>
    </dgm:pt>
    <dgm:pt modelId="{66DF3669-EC8F-410B-A42E-24D1B1D2EA2A}" type="sibTrans" cxnId="{326DF682-F5A9-4D58-9071-E27DA3C82F6B}">
      <dgm:prSet/>
      <dgm:spPr/>
      <dgm:t>
        <a:bodyPr/>
        <a:lstStyle/>
        <a:p>
          <a:endParaRPr lang="en-US">
            <a:solidFill>
              <a:schemeClr val="tx1"/>
            </a:solidFill>
          </a:endParaRPr>
        </a:p>
      </dgm:t>
    </dgm:pt>
    <dgm:pt modelId="{D4B66FEC-7E60-4D22-8EA0-5939072C6608}">
      <dgm:prSet phldrT="[Text]"/>
      <dgm:spPr/>
      <dgm:t>
        <a:bodyPr/>
        <a:lstStyle/>
        <a:p>
          <a:r>
            <a:rPr lang="en-US" dirty="0">
              <a:solidFill>
                <a:schemeClr val="tx1"/>
              </a:solidFill>
            </a:rPr>
            <a:t>Procurement</a:t>
          </a:r>
        </a:p>
      </dgm:t>
    </dgm:pt>
    <dgm:pt modelId="{20195C12-1C52-4518-B296-275753F03607}" type="parTrans" cxnId="{24E28AEF-51BE-4D0C-97F5-D57AC41FCED1}">
      <dgm:prSet/>
      <dgm:spPr/>
      <dgm:t>
        <a:bodyPr/>
        <a:lstStyle/>
        <a:p>
          <a:endParaRPr lang="en-US">
            <a:solidFill>
              <a:schemeClr val="tx1"/>
            </a:solidFill>
          </a:endParaRPr>
        </a:p>
      </dgm:t>
    </dgm:pt>
    <dgm:pt modelId="{0D468FB3-607F-4D37-9970-90C957740679}" type="sibTrans" cxnId="{24E28AEF-51BE-4D0C-97F5-D57AC41FCED1}">
      <dgm:prSet/>
      <dgm:spPr/>
      <dgm:t>
        <a:bodyPr/>
        <a:lstStyle/>
        <a:p>
          <a:endParaRPr lang="en-US">
            <a:solidFill>
              <a:schemeClr val="tx1"/>
            </a:solidFill>
          </a:endParaRPr>
        </a:p>
      </dgm:t>
    </dgm:pt>
    <dgm:pt modelId="{B22E3ACC-1A9C-49CB-86A7-5D657F87701A}">
      <dgm:prSet phldrT="[Text]"/>
      <dgm:spPr/>
      <dgm:t>
        <a:bodyPr/>
        <a:lstStyle/>
        <a:p>
          <a:r>
            <a:rPr lang="en-US" dirty="0">
              <a:solidFill>
                <a:schemeClr val="tx1"/>
              </a:solidFill>
            </a:rPr>
            <a:t>Equipment and Equipment Disposition</a:t>
          </a:r>
        </a:p>
      </dgm:t>
    </dgm:pt>
    <dgm:pt modelId="{0726E961-255E-451B-B0C3-B5EFF4C2AE49}" type="parTrans" cxnId="{18545329-F7ED-4F69-B5D3-CBBCA4899DD7}">
      <dgm:prSet/>
      <dgm:spPr/>
      <dgm:t>
        <a:bodyPr/>
        <a:lstStyle/>
        <a:p>
          <a:endParaRPr lang="en-US">
            <a:solidFill>
              <a:schemeClr val="tx1"/>
            </a:solidFill>
          </a:endParaRPr>
        </a:p>
      </dgm:t>
    </dgm:pt>
    <dgm:pt modelId="{D9EF9064-8B32-40CD-98A5-1EC7B2B76837}" type="sibTrans" cxnId="{18545329-F7ED-4F69-B5D3-CBBCA4899DD7}">
      <dgm:prSet/>
      <dgm:spPr/>
      <dgm:t>
        <a:bodyPr/>
        <a:lstStyle/>
        <a:p>
          <a:endParaRPr lang="en-US">
            <a:solidFill>
              <a:schemeClr val="tx1"/>
            </a:solidFill>
          </a:endParaRPr>
        </a:p>
      </dgm:t>
    </dgm:pt>
    <dgm:pt modelId="{D7290E7D-131F-4ADB-9C6E-938653CF1E5A}">
      <dgm:prSet phldrT="[Text]"/>
      <dgm:spPr/>
      <dgm:t>
        <a:bodyPr/>
        <a:lstStyle/>
        <a:p>
          <a:r>
            <a:rPr lang="en-US" dirty="0">
              <a:solidFill>
                <a:schemeClr val="tx1"/>
              </a:solidFill>
            </a:rPr>
            <a:t>Other Federal Requirements</a:t>
          </a:r>
        </a:p>
      </dgm:t>
    </dgm:pt>
    <dgm:pt modelId="{600CC7F4-0E22-489A-8539-1D09AA4A29D4}" type="parTrans" cxnId="{1D001F8B-B82D-4B1C-99BC-71BD9AEF8A7E}">
      <dgm:prSet/>
      <dgm:spPr/>
      <dgm:t>
        <a:bodyPr/>
        <a:lstStyle/>
        <a:p>
          <a:endParaRPr lang="en-US">
            <a:solidFill>
              <a:schemeClr val="tx1"/>
            </a:solidFill>
          </a:endParaRPr>
        </a:p>
      </dgm:t>
    </dgm:pt>
    <dgm:pt modelId="{0BB1B2BF-574A-4C8F-942A-F7A7022439CF}" type="sibTrans" cxnId="{1D001F8B-B82D-4B1C-99BC-71BD9AEF8A7E}">
      <dgm:prSet/>
      <dgm:spPr/>
      <dgm:t>
        <a:bodyPr/>
        <a:lstStyle/>
        <a:p>
          <a:endParaRPr lang="en-US">
            <a:solidFill>
              <a:schemeClr val="tx1"/>
            </a:solidFill>
          </a:endParaRPr>
        </a:p>
      </dgm:t>
    </dgm:pt>
    <dgm:pt modelId="{584FF37A-4C8A-4E1F-A748-D82F7ABB8D89}" type="pres">
      <dgm:prSet presAssocID="{C60F7F45-D143-47EC-860F-1B7993719130}" presName="diagram" presStyleCnt="0">
        <dgm:presLayoutVars>
          <dgm:dir/>
          <dgm:resizeHandles val="exact"/>
        </dgm:presLayoutVars>
      </dgm:prSet>
      <dgm:spPr/>
    </dgm:pt>
    <dgm:pt modelId="{766650C1-47E4-4640-AFE5-0C7049A1DD3E}" type="pres">
      <dgm:prSet presAssocID="{EC391B98-41FF-4B7F-9186-D2CF6E94268F}" presName="node" presStyleLbl="node1" presStyleIdx="0" presStyleCnt="12">
        <dgm:presLayoutVars>
          <dgm:bulletEnabled val="1"/>
        </dgm:presLayoutVars>
      </dgm:prSet>
      <dgm:spPr/>
    </dgm:pt>
    <dgm:pt modelId="{B0D28261-E200-4F3E-BA90-CBEE443B38BC}" type="pres">
      <dgm:prSet presAssocID="{CC565F72-9C10-4E9C-8D80-ACB4CB0290DD}" presName="sibTrans" presStyleCnt="0"/>
      <dgm:spPr/>
    </dgm:pt>
    <dgm:pt modelId="{645220A3-4AF1-491D-9F0C-B8B51100D229}" type="pres">
      <dgm:prSet presAssocID="{ECCAE453-26DF-48BF-965E-14E17A651E2E}" presName="node" presStyleLbl="node1" presStyleIdx="1" presStyleCnt="12">
        <dgm:presLayoutVars>
          <dgm:bulletEnabled val="1"/>
        </dgm:presLayoutVars>
      </dgm:prSet>
      <dgm:spPr/>
    </dgm:pt>
    <dgm:pt modelId="{670CB621-73CA-4846-A8C2-7F4504A46755}" type="pres">
      <dgm:prSet presAssocID="{93C7B779-CC81-44D6-AE88-D5E1CAFE7ADE}" presName="sibTrans" presStyleCnt="0"/>
      <dgm:spPr/>
    </dgm:pt>
    <dgm:pt modelId="{A8A67660-7791-4C7D-A5FD-A0A6FCE5132F}" type="pres">
      <dgm:prSet presAssocID="{8435E5DF-891E-445F-8CB4-82C62572118C}" presName="node" presStyleLbl="node1" presStyleIdx="2" presStyleCnt="12">
        <dgm:presLayoutVars>
          <dgm:bulletEnabled val="1"/>
        </dgm:presLayoutVars>
      </dgm:prSet>
      <dgm:spPr/>
    </dgm:pt>
    <dgm:pt modelId="{C9FCEFB4-E0D1-41BC-BA4D-879A918F6D2E}" type="pres">
      <dgm:prSet presAssocID="{2F81CFED-960F-4CED-A68A-99A5A78EB97E}" presName="sibTrans" presStyleCnt="0"/>
      <dgm:spPr/>
    </dgm:pt>
    <dgm:pt modelId="{332F66CF-138B-4665-B2F8-4AC119205F02}" type="pres">
      <dgm:prSet presAssocID="{BAE5128D-F27C-41C5-9D08-C19271245D3B}" presName="node" presStyleLbl="node1" presStyleIdx="3" presStyleCnt="12">
        <dgm:presLayoutVars>
          <dgm:bulletEnabled val="1"/>
        </dgm:presLayoutVars>
      </dgm:prSet>
      <dgm:spPr/>
    </dgm:pt>
    <dgm:pt modelId="{F4AC8E9E-DC63-44D7-951F-044911BB5C73}" type="pres">
      <dgm:prSet presAssocID="{B576826B-BA24-475C-B057-D302A376DAE3}" presName="sibTrans" presStyleCnt="0"/>
      <dgm:spPr/>
    </dgm:pt>
    <dgm:pt modelId="{F42740AA-FBE5-4EB4-BDA6-B4164BF94323}" type="pres">
      <dgm:prSet presAssocID="{8E9D9E91-B913-4EA5-BC6F-458EAADDA980}" presName="node" presStyleLbl="node1" presStyleIdx="4" presStyleCnt="12">
        <dgm:presLayoutVars>
          <dgm:bulletEnabled val="1"/>
        </dgm:presLayoutVars>
      </dgm:prSet>
      <dgm:spPr/>
    </dgm:pt>
    <dgm:pt modelId="{EF2AC123-227D-4C72-A277-9C99E3EB5586}" type="pres">
      <dgm:prSet presAssocID="{0C166D99-06A7-49FE-9E58-8DADB6C00D4C}" presName="sibTrans" presStyleCnt="0"/>
      <dgm:spPr/>
    </dgm:pt>
    <dgm:pt modelId="{6781056A-4F6B-44CE-8710-ECA680D97F40}" type="pres">
      <dgm:prSet presAssocID="{FEB972BD-CC00-4C59-8A75-87880CA12EA1}" presName="node" presStyleLbl="node1" presStyleIdx="5" presStyleCnt="12">
        <dgm:presLayoutVars>
          <dgm:bulletEnabled val="1"/>
        </dgm:presLayoutVars>
      </dgm:prSet>
      <dgm:spPr/>
    </dgm:pt>
    <dgm:pt modelId="{059F1EC5-7121-4A1E-95DB-FFFB39DAFD5B}" type="pres">
      <dgm:prSet presAssocID="{9A14F5DF-85F1-4F51-87BF-D4F3F93F517B}" presName="sibTrans" presStyleCnt="0"/>
      <dgm:spPr/>
    </dgm:pt>
    <dgm:pt modelId="{0E2CFD2D-64F5-46D4-B8E8-873CB976A117}" type="pres">
      <dgm:prSet presAssocID="{80D0CB0C-AADF-4487-B3EB-3619B70B36E3}" presName="node" presStyleLbl="node1" presStyleIdx="6" presStyleCnt="12">
        <dgm:presLayoutVars>
          <dgm:bulletEnabled val="1"/>
        </dgm:presLayoutVars>
      </dgm:prSet>
      <dgm:spPr/>
    </dgm:pt>
    <dgm:pt modelId="{877659D8-F028-403B-9FBC-8070BEB7EE65}" type="pres">
      <dgm:prSet presAssocID="{E8B2395B-AFDE-466E-8A9E-1A2B99E57B9C}" presName="sibTrans" presStyleCnt="0"/>
      <dgm:spPr/>
    </dgm:pt>
    <dgm:pt modelId="{7BF4801A-15AC-4F8E-9B69-1AA445D0E89C}" type="pres">
      <dgm:prSet presAssocID="{93E48E67-C776-4F49-A05C-142F3FD415F5}" presName="node" presStyleLbl="node1" presStyleIdx="7" presStyleCnt="12">
        <dgm:presLayoutVars>
          <dgm:bulletEnabled val="1"/>
        </dgm:presLayoutVars>
      </dgm:prSet>
      <dgm:spPr/>
    </dgm:pt>
    <dgm:pt modelId="{A5A71002-291C-4C02-9BAB-AAE98C767FC4}" type="pres">
      <dgm:prSet presAssocID="{CB219121-4522-4D35-9A10-4BFDD882B8C3}" presName="sibTrans" presStyleCnt="0"/>
      <dgm:spPr/>
    </dgm:pt>
    <dgm:pt modelId="{7C18A579-E2A6-429E-8725-4489227F4CB3}" type="pres">
      <dgm:prSet presAssocID="{791B827D-F055-47BB-A9B4-0A9AD95471C4}" presName="node" presStyleLbl="node1" presStyleIdx="8" presStyleCnt="12">
        <dgm:presLayoutVars>
          <dgm:bulletEnabled val="1"/>
        </dgm:presLayoutVars>
      </dgm:prSet>
      <dgm:spPr/>
    </dgm:pt>
    <dgm:pt modelId="{7FD7B5F9-8054-4F01-AEE4-67CB41709867}" type="pres">
      <dgm:prSet presAssocID="{66DF3669-EC8F-410B-A42E-24D1B1D2EA2A}" presName="sibTrans" presStyleCnt="0"/>
      <dgm:spPr/>
    </dgm:pt>
    <dgm:pt modelId="{AE380202-74EC-48DA-80D6-4DEA0B2F9879}" type="pres">
      <dgm:prSet presAssocID="{D4B66FEC-7E60-4D22-8EA0-5939072C6608}" presName="node" presStyleLbl="node1" presStyleIdx="9" presStyleCnt="12">
        <dgm:presLayoutVars>
          <dgm:bulletEnabled val="1"/>
        </dgm:presLayoutVars>
      </dgm:prSet>
      <dgm:spPr/>
    </dgm:pt>
    <dgm:pt modelId="{E4FD6CF6-660B-427A-BF1A-B7500CF0549B}" type="pres">
      <dgm:prSet presAssocID="{0D468FB3-607F-4D37-9970-90C957740679}" presName="sibTrans" presStyleCnt="0"/>
      <dgm:spPr/>
    </dgm:pt>
    <dgm:pt modelId="{92F0371B-1051-454D-A358-1DE4D8515CB4}" type="pres">
      <dgm:prSet presAssocID="{B22E3ACC-1A9C-49CB-86A7-5D657F87701A}" presName="node" presStyleLbl="node1" presStyleIdx="10" presStyleCnt="12">
        <dgm:presLayoutVars>
          <dgm:bulletEnabled val="1"/>
        </dgm:presLayoutVars>
      </dgm:prSet>
      <dgm:spPr/>
    </dgm:pt>
    <dgm:pt modelId="{58AFFC72-4AD2-42C0-A0CD-24126093A21F}" type="pres">
      <dgm:prSet presAssocID="{D9EF9064-8B32-40CD-98A5-1EC7B2B76837}" presName="sibTrans" presStyleCnt="0"/>
      <dgm:spPr/>
    </dgm:pt>
    <dgm:pt modelId="{243D0F9F-F5B2-4BA5-86E9-036FCA32A203}" type="pres">
      <dgm:prSet presAssocID="{D7290E7D-131F-4ADB-9C6E-938653CF1E5A}" presName="node" presStyleLbl="node1" presStyleIdx="11" presStyleCnt="12">
        <dgm:presLayoutVars>
          <dgm:bulletEnabled val="1"/>
        </dgm:presLayoutVars>
      </dgm:prSet>
      <dgm:spPr/>
    </dgm:pt>
  </dgm:ptLst>
  <dgm:cxnLst>
    <dgm:cxn modelId="{D7EED80B-7BD3-CD4A-B1F2-34B1853E9CC2}" type="presOf" srcId="{EC391B98-41FF-4B7F-9186-D2CF6E94268F}" destId="{766650C1-47E4-4640-AFE5-0C7049A1DD3E}" srcOrd="0" destOrd="0" presId="urn:microsoft.com/office/officeart/2005/8/layout/default#1"/>
    <dgm:cxn modelId="{9166C611-7B98-334F-B191-71BBEA37AB12}" type="presOf" srcId="{8435E5DF-891E-445F-8CB4-82C62572118C}" destId="{A8A67660-7791-4C7D-A5FD-A0A6FCE5132F}" srcOrd="0" destOrd="0" presId="urn:microsoft.com/office/officeart/2005/8/layout/default#1"/>
    <dgm:cxn modelId="{6B934E12-E7AA-433C-B29A-F460A51672CD}" srcId="{C60F7F45-D143-47EC-860F-1B7993719130}" destId="{EC391B98-41FF-4B7F-9186-D2CF6E94268F}" srcOrd="0" destOrd="0" parTransId="{9E69D5B8-AF3E-4B2C-86E7-9296486975B1}" sibTransId="{CC565F72-9C10-4E9C-8D80-ACB4CB0290DD}"/>
    <dgm:cxn modelId="{5313FB18-D77F-1D45-B060-E9D0E526087E}" type="presOf" srcId="{B22E3ACC-1A9C-49CB-86A7-5D657F87701A}" destId="{92F0371B-1051-454D-A358-1DE4D8515CB4}" srcOrd="0" destOrd="0" presId="urn:microsoft.com/office/officeart/2005/8/layout/default#1"/>
    <dgm:cxn modelId="{18545329-F7ED-4F69-B5D3-CBBCA4899DD7}" srcId="{C60F7F45-D143-47EC-860F-1B7993719130}" destId="{B22E3ACC-1A9C-49CB-86A7-5D657F87701A}" srcOrd="10" destOrd="0" parTransId="{0726E961-255E-451B-B0C3-B5EFF4C2AE49}" sibTransId="{D9EF9064-8B32-40CD-98A5-1EC7B2B76837}"/>
    <dgm:cxn modelId="{D2B9D129-C548-477F-AE77-38CC7DC49079}" srcId="{C60F7F45-D143-47EC-860F-1B7993719130}" destId="{80D0CB0C-AADF-4487-B3EB-3619B70B36E3}" srcOrd="6" destOrd="0" parTransId="{A1432CE1-4ADF-427E-904A-CE4CA69BC497}" sibTransId="{E8B2395B-AFDE-466E-8A9E-1A2B99E57B9C}"/>
    <dgm:cxn modelId="{99ECCA33-11C0-6240-A0B2-424204FF8B4D}" type="presOf" srcId="{8E9D9E91-B913-4EA5-BC6F-458EAADDA980}" destId="{F42740AA-FBE5-4EB4-BDA6-B4164BF94323}" srcOrd="0" destOrd="0" presId="urn:microsoft.com/office/officeart/2005/8/layout/default#1"/>
    <dgm:cxn modelId="{331D1C36-94D9-4BCF-AEEE-63FB095ACB9F}" srcId="{C60F7F45-D143-47EC-860F-1B7993719130}" destId="{ECCAE453-26DF-48BF-965E-14E17A651E2E}" srcOrd="1" destOrd="0" parTransId="{F0EF45F8-FC31-4F41-AB89-0D9D6628DA61}" sibTransId="{93C7B779-CC81-44D6-AE88-D5E1CAFE7ADE}"/>
    <dgm:cxn modelId="{3B77873D-5DD0-F245-B67C-68F68CDA2D83}" type="presOf" srcId="{D4B66FEC-7E60-4D22-8EA0-5939072C6608}" destId="{AE380202-74EC-48DA-80D6-4DEA0B2F9879}" srcOrd="0" destOrd="0" presId="urn:microsoft.com/office/officeart/2005/8/layout/default#1"/>
    <dgm:cxn modelId="{3FDF705C-609E-1349-9BA5-4521600CC7C7}" type="presOf" srcId="{BAE5128D-F27C-41C5-9D08-C19271245D3B}" destId="{332F66CF-138B-4665-B2F8-4AC119205F02}" srcOrd="0" destOrd="0" presId="urn:microsoft.com/office/officeart/2005/8/layout/default#1"/>
    <dgm:cxn modelId="{E8A49865-8642-A544-8BA1-04B532510FBC}" type="presOf" srcId="{D7290E7D-131F-4ADB-9C6E-938653CF1E5A}" destId="{243D0F9F-F5B2-4BA5-86E9-036FCA32A203}" srcOrd="0" destOrd="0" presId="urn:microsoft.com/office/officeart/2005/8/layout/default#1"/>
    <dgm:cxn modelId="{326DF682-F5A9-4D58-9071-E27DA3C82F6B}" srcId="{C60F7F45-D143-47EC-860F-1B7993719130}" destId="{791B827D-F055-47BB-A9B4-0A9AD95471C4}" srcOrd="8" destOrd="0" parTransId="{F5881568-1701-443C-B7B3-83FBD010F7E1}" sibTransId="{66DF3669-EC8F-410B-A42E-24D1B1D2EA2A}"/>
    <dgm:cxn modelId="{4A641F84-5D75-234C-85D0-6F27008A25A7}" type="presOf" srcId="{80D0CB0C-AADF-4487-B3EB-3619B70B36E3}" destId="{0E2CFD2D-64F5-46D4-B8E8-873CB976A117}" srcOrd="0" destOrd="0" presId="urn:microsoft.com/office/officeart/2005/8/layout/default#1"/>
    <dgm:cxn modelId="{A1104685-18F5-4A51-8EC5-8EB5B2D98424}" srcId="{C60F7F45-D143-47EC-860F-1B7993719130}" destId="{FEB972BD-CC00-4C59-8A75-87880CA12EA1}" srcOrd="5" destOrd="0" parTransId="{1E9E4DA8-30C7-424A-B439-38583A2BF70C}" sibTransId="{9A14F5DF-85F1-4F51-87BF-D4F3F93F517B}"/>
    <dgm:cxn modelId="{1D001F8B-B82D-4B1C-99BC-71BD9AEF8A7E}" srcId="{C60F7F45-D143-47EC-860F-1B7993719130}" destId="{D7290E7D-131F-4ADB-9C6E-938653CF1E5A}" srcOrd="11" destOrd="0" parTransId="{600CC7F4-0E22-489A-8539-1D09AA4A29D4}" sibTransId="{0BB1B2BF-574A-4C8F-942A-F7A7022439CF}"/>
    <dgm:cxn modelId="{70B9968C-1FC2-544C-8031-48608484DF3C}" type="presOf" srcId="{C60F7F45-D143-47EC-860F-1B7993719130}" destId="{584FF37A-4C8A-4E1F-A748-D82F7ABB8D89}" srcOrd="0" destOrd="0" presId="urn:microsoft.com/office/officeart/2005/8/layout/default#1"/>
    <dgm:cxn modelId="{1ACCE2A2-2C67-4165-BB8F-B0A40AD731F7}" srcId="{C60F7F45-D143-47EC-860F-1B7993719130}" destId="{8435E5DF-891E-445F-8CB4-82C62572118C}" srcOrd="2" destOrd="0" parTransId="{75313BFC-BE7A-455B-B73A-E951530A04C7}" sibTransId="{2F81CFED-960F-4CED-A68A-99A5A78EB97E}"/>
    <dgm:cxn modelId="{BE44B4B0-5BC7-5445-978F-DEC048D2F68A}" type="presOf" srcId="{FEB972BD-CC00-4C59-8A75-87880CA12EA1}" destId="{6781056A-4F6B-44CE-8710-ECA680D97F40}" srcOrd="0" destOrd="0" presId="urn:microsoft.com/office/officeart/2005/8/layout/default#1"/>
    <dgm:cxn modelId="{961E0BB2-8F29-B849-BCF3-8DC027F582B2}" type="presOf" srcId="{791B827D-F055-47BB-A9B4-0A9AD95471C4}" destId="{7C18A579-E2A6-429E-8725-4489227F4CB3}" srcOrd="0" destOrd="0" presId="urn:microsoft.com/office/officeart/2005/8/layout/default#1"/>
    <dgm:cxn modelId="{DE61E4C3-FC81-4F89-A012-67713F87D9F6}" srcId="{C60F7F45-D143-47EC-860F-1B7993719130}" destId="{BAE5128D-F27C-41C5-9D08-C19271245D3B}" srcOrd="3" destOrd="0" parTransId="{A104DD1F-D2D9-4C21-9440-15002B3F6378}" sibTransId="{B576826B-BA24-475C-B057-D302A376DAE3}"/>
    <dgm:cxn modelId="{E8BB42D1-4D6A-CA46-8982-5C3A27022CCC}" type="presOf" srcId="{ECCAE453-26DF-48BF-965E-14E17A651E2E}" destId="{645220A3-4AF1-491D-9F0C-B8B51100D229}" srcOrd="0" destOrd="0" presId="urn:microsoft.com/office/officeart/2005/8/layout/default#1"/>
    <dgm:cxn modelId="{C7B44DD3-D70F-C84C-85E2-38D9EE6BFDC1}" type="presOf" srcId="{93E48E67-C776-4F49-A05C-142F3FD415F5}" destId="{7BF4801A-15AC-4F8E-9B69-1AA445D0E89C}" srcOrd="0" destOrd="0" presId="urn:microsoft.com/office/officeart/2005/8/layout/default#1"/>
    <dgm:cxn modelId="{24E28AEF-51BE-4D0C-97F5-D57AC41FCED1}" srcId="{C60F7F45-D143-47EC-860F-1B7993719130}" destId="{D4B66FEC-7E60-4D22-8EA0-5939072C6608}" srcOrd="9" destOrd="0" parTransId="{20195C12-1C52-4518-B296-275753F03607}" sibTransId="{0D468FB3-607F-4D37-9970-90C957740679}"/>
    <dgm:cxn modelId="{54A665F8-E3D8-4612-ABC3-023C724DEF8C}" srcId="{C60F7F45-D143-47EC-860F-1B7993719130}" destId="{8E9D9E91-B913-4EA5-BC6F-458EAADDA980}" srcOrd="4" destOrd="0" parTransId="{4FA5B75C-B5E1-4ED4-B6C2-787DF2297AD4}" sibTransId="{0C166D99-06A7-49FE-9E58-8DADB6C00D4C}"/>
    <dgm:cxn modelId="{E6A122FB-8D23-49F4-BA65-42D5E33C223F}" srcId="{C60F7F45-D143-47EC-860F-1B7993719130}" destId="{93E48E67-C776-4F49-A05C-142F3FD415F5}" srcOrd="7" destOrd="0" parTransId="{612B3F9F-C302-4D6F-8821-19631EB733E6}" sibTransId="{CB219121-4522-4D35-9A10-4BFDD882B8C3}"/>
    <dgm:cxn modelId="{6DAEA012-8084-FC4D-A083-BC43266BEF7C}" type="presParOf" srcId="{584FF37A-4C8A-4E1F-A748-D82F7ABB8D89}" destId="{766650C1-47E4-4640-AFE5-0C7049A1DD3E}" srcOrd="0" destOrd="0" presId="urn:microsoft.com/office/officeart/2005/8/layout/default#1"/>
    <dgm:cxn modelId="{5B9B857B-9664-B841-8DF5-F188FD4060B4}" type="presParOf" srcId="{584FF37A-4C8A-4E1F-A748-D82F7ABB8D89}" destId="{B0D28261-E200-4F3E-BA90-CBEE443B38BC}" srcOrd="1" destOrd="0" presId="urn:microsoft.com/office/officeart/2005/8/layout/default#1"/>
    <dgm:cxn modelId="{7315A7DF-9EB0-BA42-BD2F-2873B087E3E3}" type="presParOf" srcId="{584FF37A-4C8A-4E1F-A748-D82F7ABB8D89}" destId="{645220A3-4AF1-491D-9F0C-B8B51100D229}" srcOrd="2" destOrd="0" presId="urn:microsoft.com/office/officeart/2005/8/layout/default#1"/>
    <dgm:cxn modelId="{AA016374-0F03-654B-B52B-E8AAD0E06281}" type="presParOf" srcId="{584FF37A-4C8A-4E1F-A748-D82F7ABB8D89}" destId="{670CB621-73CA-4846-A8C2-7F4504A46755}" srcOrd="3" destOrd="0" presId="urn:microsoft.com/office/officeart/2005/8/layout/default#1"/>
    <dgm:cxn modelId="{4E8D2729-3ADD-AF40-830F-2C525C2AA9DB}" type="presParOf" srcId="{584FF37A-4C8A-4E1F-A748-D82F7ABB8D89}" destId="{A8A67660-7791-4C7D-A5FD-A0A6FCE5132F}" srcOrd="4" destOrd="0" presId="urn:microsoft.com/office/officeart/2005/8/layout/default#1"/>
    <dgm:cxn modelId="{706F783A-8606-B04E-8573-E63C698922E8}" type="presParOf" srcId="{584FF37A-4C8A-4E1F-A748-D82F7ABB8D89}" destId="{C9FCEFB4-E0D1-41BC-BA4D-879A918F6D2E}" srcOrd="5" destOrd="0" presId="urn:microsoft.com/office/officeart/2005/8/layout/default#1"/>
    <dgm:cxn modelId="{68A282C4-78C7-BF45-AEE0-4D3F9DA833A8}" type="presParOf" srcId="{584FF37A-4C8A-4E1F-A748-D82F7ABB8D89}" destId="{332F66CF-138B-4665-B2F8-4AC119205F02}" srcOrd="6" destOrd="0" presId="urn:microsoft.com/office/officeart/2005/8/layout/default#1"/>
    <dgm:cxn modelId="{92F9585B-FE51-5F41-8378-5820ADA01AF2}" type="presParOf" srcId="{584FF37A-4C8A-4E1F-A748-D82F7ABB8D89}" destId="{F4AC8E9E-DC63-44D7-951F-044911BB5C73}" srcOrd="7" destOrd="0" presId="urn:microsoft.com/office/officeart/2005/8/layout/default#1"/>
    <dgm:cxn modelId="{8044E233-B870-CF4A-B14A-8C1DEAB56FAA}" type="presParOf" srcId="{584FF37A-4C8A-4E1F-A748-D82F7ABB8D89}" destId="{F42740AA-FBE5-4EB4-BDA6-B4164BF94323}" srcOrd="8" destOrd="0" presId="urn:microsoft.com/office/officeart/2005/8/layout/default#1"/>
    <dgm:cxn modelId="{1578E583-D547-C746-8E80-7009AEAA3371}" type="presParOf" srcId="{584FF37A-4C8A-4E1F-A748-D82F7ABB8D89}" destId="{EF2AC123-227D-4C72-A277-9C99E3EB5586}" srcOrd="9" destOrd="0" presId="urn:microsoft.com/office/officeart/2005/8/layout/default#1"/>
    <dgm:cxn modelId="{617128B7-B24D-2046-99CD-EDC6526165D9}" type="presParOf" srcId="{584FF37A-4C8A-4E1F-A748-D82F7ABB8D89}" destId="{6781056A-4F6B-44CE-8710-ECA680D97F40}" srcOrd="10" destOrd="0" presId="urn:microsoft.com/office/officeart/2005/8/layout/default#1"/>
    <dgm:cxn modelId="{2638B832-0B98-D741-9994-1BAAC9CB042D}" type="presParOf" srcId="{584FF37A-4C8A-4E1F-A748-D82F7ABB8D89}" destId="{059F1EC5-7121-4A1E-95DB-FFFB39DAFD5B}" srcOrd="11" destOrd="0" presId="urn:microsoft.com/office/officeart/2005/8/layout/default#1"/>
    <dgm:cxn modelId="{1F8D02CA-42ED-8D48-9AA1-4D93A4C81F84}" type="presParOf" srcId="{584FF37A-4C8A-4E1F-A748-D82F7ABB8D89}" destId="{0E2CFD2D-64F5-46D4-B8E8-873CB976A117}" srcOrd="12" destOrd="0" presId="urn:microsoft.com/office/officeart/2005/8/layout/default#1"/>
    <dgm:cxn modelId="{276782B0-9D7C-6E46-AF21-1A7E44462122}" type="presParOf" srcId="{584FF37A-4C8A-4E1F-A748-D82F7ABB8D89}" destId="{877659D8-F028-403B-9FBC-8070BEB7EE65}" srcOrd="13" destOrd="0" presId="urn:microsoft.com/office/officeart/2005/8/layout/default#1"/>
    <dgm:cxn modelId="{F9B2C1D9-9DAF-4846-A957-F596A00A814A}" type="presParOf" srcId="{584FF37A-4C8A-4E1F-A748-D82F7ABB8D89}" destId="{7BF4801A-15AC-4F8E-9B69-1AA445D0E89C}" srcOrd="14" destOrd="0" presId="urn:microsoft.com/office/officeart/2005/8/layout/default#1"/>
    <dgm:cxn modelId="{B79E9AF5-F4B6-414E-9B30-738F20D82E19}" type="presParOf" srcId="{584FF37A-4C8A-4E1F-A748-D82F7ABB8D89}" destId="{A5A71002-291C-4C02-9BAB-AAE98C767FC4}" srcOrd="15" destOrd="0" presId="urn:microsoft.com/office/officeart/2005/8/layout/default#1"/>
    <dgm:cxn modelId="{CC425499-A946-8A4F-8997-CD53C2813EF5}" type="presParOf" srcId="{584FF37A-4C8A-4E1F-A748-D82F7ABB8D89}" destId="{7C18A579-E2A6-429E-8725-4489227F4CB3}" srcOrd="16" destOrd="0" presId="urn:microsoft.com/office/officeart/2005/8/layout/default#1"/>
    <dgm:cxn modelId="{AFC11ED8-43D6-5947-A647-F772DF38DDFF}" type="presParOf" srcId="{584FF37A-4C8A-4E1F-A748-D82F7ABB8D89}" destId="{7FD7B5F9-8054-4F01-AEE4-67CB41709867}" srcOrd="17" destOrd="0" presId="urn:microsoft.com/office/officeart/2005/8/layout/default#1"/>
    <dgm:cxn modelId="{284CB574-7C6F-6649-9302-31D5E4AAF063}" type="presParOf" srcId="{584FF37A-4C8A-4E1F-A748-D82F7ABB8D89}" destId="{AE380202-74EC-48DA-80D6-4DEA0B2F9879}" srcOrd="18" destOrd="0" presId="urn:microsoft.com/office/officeart/2005/8/layout/default#1"/>
    <dgm:cxn modelId="{2B79E5EE-08EC-F749-AA11-ECF3ACAEE6CD}" type="presParOf" srcId="{584FF37A-4C8A-4E1F-A748-D82F7ABB8D89}" destId="{E4FD6CF6-660B-427A-BF1A-B7500CF0549B}" srcOrd="19" destOrd="0" presId="urn:microsoft.com/office/officeart/2005/8/layout/default#1"/>
    <dgm:cxn modelId="{F5A4505F-CE05-0142-A575-97E2A2824DC6}" type="presParOf" srcId="{584FF37A-4C8A-4E1F-A748-D82F7ABB8D89}" destId="{92F0371B-1051-454D-A358-1DE4D8515CB4}" srcOrd="20" destOrd="0" presId="urn:microsoft.com/office/officeart/2005/8/layout/default#1"/>
    <dgm:cxn modelId="{7B7F7C04-D303-8D4A-A117-93E18AFD327D}" type="presParOf" srcId="{584FF37A-4C8A-4E1F-A748-D82F7ABB8D89}" destId="{58AFFC72-4AD2-42C0-A0CD-24126093A21F}" srcOrd="21" destOrd="0" presId="urn:microsoft.com/office/officeart/2005/8/layout/default#1"/>
    <dgm:cxn modelId="{A922526D-2707-D940-95C9-6B568310A293}" type="presParOf" srcId="{584FF37A-4C8A-4E1F-A748-D82F7ABB8D89}" destId="{243D0F9F-F5B2-4BA5-86E9-036FCA32A203}" srcOrd="2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F9BC4-8803-4676-9E7A-747D25442D77}">
      <dsp:nvSpPr>
        <dsp:cNvPr id="0" name=""/>
        <dsp:cNvSpPr/>
      </dsp:nvSpPr>
      <dsp:spPr>
        <a:xfrm>
          <a:off x="0" y="429562"/>
          <a:ext cx="11379200" cy="1150329"/>
        </a:xfrm>
        <a:prstGeom prst="roundRect">
          <a:avLst/>
        </a:prstGeom>
        <a:solidFill>
          <a:srgbClr val="9BD1D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i="0" u="none" kern="1200" dirty="0">
              <a:solidFill>
                <a:srgbClr val="000000"/>
              </a:solidFill>
            </a:rPr>
            <a:t>Program Participant </a:t>
          </a:r>
          <a:r>
            <a:rPr lang="en-US" sz="2400" b="1" i="0" u="sng" kern="1200" dirty="0">
              <a:solidFill>
                <a:srgbClr val="000000"/>
              </a:solidFill>
            </a:rPr>
            <a:t>Contributions Are Required </a:t>
          </a:r>
          <a:r>
            <a:rPr lang="en-US" sz="2400" b="1" i="0" u="none" kern="1200" dirty="0">
              <a:solidFill>
                <a:srgbClr val="000000"/>
              </a:solidFill>
            </a:rPr>
            <a:t>for Rental Assistance</a:t>
          </a:r>
        </a:p>
        <a:p>
          <a:pPr marL="0" lvl="0" indent="0" algn="ctr" defTabSz="1066800" rtl="0">
            <a:lnSpc>
              <a:spcPct val="90000"/>
            </a:lnSpc>
            <a:spcBef>
              <a:spcPct val="0"/>
            </a:spcBef>
            <a:spcAft>
              <a:spcPct val="35000"/>
            </a:spcAft>
            <a:buNone/>
          </a:pPr>
          <a:r>
            <a:rPr lang="en-US" sz="2400" b="1" i="0" u="none" kern="1200" dirty="0">
              <a:solidFill>
                <a:srgbClr val="000000"/>
              </a:solidFill>
            </a:rPr>
            <a:t> (except Rapid Re-housing)</a:t>
          </a:r>
          <a:endParaRPr lang="en-US" sz="2400" b="0" i="0" u="none" kern="1200" dirty="0">
            <a:solidFill>
              <a:srgbClr val="000000"/>
            </a:solidFill>
          </a:endParaRPr>
        </a:p>
      </dsp:txBody>
      <dsp:txXfrm>
        <a:off x="56154" y="485716"/>
        <a:ext cx="11266892" cy="1038021"/>
      </dsp:txXfrm>
    </dsp:sp>
    <dsp:sp modelId="{0700F50F-F6AD-4B8F-BF72-AA37F44B5C18}">
      <dsp:nvSpPr>
        <dsp:cNvPr id="0" name=""/>
        <dsp:cNvSpPr/>
      </dsp:nvSpPr>
      <dsp:spPr>
        <a:xfrm>
          <a:off x="0" y="1157127"/>
          <a:ext cx="11379200" cy="3033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endParaRPr lang="en-US" sz="2400" b="0" i="0" u="none" kern="1200" dirty="0"/>
        </a:p>
        <a:p>
          <a:pPr marL="228600" lvl="1" indent="-228600" algn="l" defTabSz="1066800" rtl="0">
            <a:lnSpc>
              <a:spcPct val="90000"/>
            </a:lnSpc>
            <a:spcBef>
              <a:spcPct val="0"/>
            </a:spcBef>
            <a:spcAft>
              <a:spcPct val="20000"/>
            </a:spcAft>
            <a:buChar char="•"/>
          </a:pPr>
          <a:endParaRPr lang="en-US" sz="2400" b="0" i="0" u="none" kern="1200" dirty="0"/>
        </a:p>
        <a:p>
          <a:pPr marL="228600" lvl="1" indent="-228600" algn="l" defTabSz="1066800" rtl="0">
            <a:lnSpc>
              <a:spcPct val="90000"/>
            </a:lnSpc>
            <a:spcBef>
              <a:spcPct val="0"/>
            </a:spcBef>
            <a:spcAft>
              <a:spcPct val="20000"/>
            </a:spcAft>
            <a:buChar char="•"/>
          </a:pPr>
          <a:r>
            <a:rPr lang="en-US" sz="2400" b="0" i="0" u="none" kern="1200" dirty="0"/>
            <a:t>In Rental Assistance the lease must be between the participant and property owner</a:t>
          </a:r>
        </a:p>
        <a:p>
          <a:pPr marL="228600" lvl="1" indent="-228600" algn="l" defTabSz="1066800" rtl="0">
            <a:lnSpc>
              <a:spcPct val="90000"/>
            </a:lnSpc>
            <a:spcBef>
              <a:spcPct val="0"/>
            </a:spcBef>
            <a:spcAft>
              <a:spcPct val="20000"/>
            </a:spcAft>
            <a:buChar char="•"/>
          </a:pPr>
          <a:r>
            <a:rPr lang="en-US" sz="2400" b="0" i="0" u="none" kern="1200" dirty="0">
              <a:solidFill>
                <a:srgbClr val="000000"/>
              </a:solidFill>
            </a:rPr>
            <a:t>Rent </a:t>
          </a:r>
          <a:r>
            <a:rPr lang="en-US" sz="2400" kern="1200" dirty="0"/>
            <a:t>must be charged and may not exceed the highest of</a:t>
          </a:r>
          <a:r>
            <a:rPr lang="en-US" sz="2400" b="0" i="0" u="none" kern="1200" dirty="0">
              <a:solidFill>
                <a:srgbClr val="000000"/>
              </a:solidFill>
            </a:rPr>
            <a:t>:</a:t>
          </a:r>
          <a:endParaRPr lang="en-US" sz="2400" b="0" i="0" u="none" kern="1200" dirty="0"/>
        </a:p>
        <a:p>
          <a:pPr marL="457200" lvl="2" indent="-228600" algn="l" defTabSz="1066800" rtl="0">
            <a:lnSpc>
              <a:spcPct val="90000"/>
            </a:lnSpc>
            <a:spcBef>
              <a:spcPct val="0"/>
            </a:spcBef>
            <a:spcAft>
              <a:spcPct val="20000"/>
            </a:spcAft>
            <a:buChar char="•"/>
          </a:pPr>
          <a:r>
            <a:rPr lang="en-US" sz="2400" b="0" i="0" u="none" kern="1200" dirty="0"/>
            <a:t>30 percent of the family’s monthly adjusted income;</a:t>
          </a:r>
        </a:p>
        <a:p>
          <a:pPr marL="457200" lvl="2" indent="-228600" algn="l" defTabSz="1066800" rtl="0">
            <a:lnSpc>
              <a:spcPct val="90000"/>
            </a:lnSpc>
            <a:spcBef>
              <a:spcPct val="0"/>
            </a:spcBef>
            <a:spcAft>
              <a:spcPct val="20000"/>
            </a:spcAft>
            <a:buChar char="•"/>
          </a:pPr>
          <a:r>
            <a:rPr lang="en-US" sz="2400" b="0" i="0" u="none" kern="1200" dirty="0"/>
            <a:t>10 percent of the family’s monthly income; or </a:t>
          </a:r>
        </a:p>
        <a:p>
          <a:pPr marL="457200" lvl="2" indent="-228600" algn="l" defTabSz="1066800" rtl="0">
            <a:lnSpc>
              <a:spcPct val="90000"/>
            </a:lnSpc>
            <a:spcBef>
              <a:spcPct val="0"/>
            </a:spcBef>
            <a:spcAft>
              <a:spcPct val="20000"/>
            </a:spcAft>
            <a:buChar char="•"/>
          </a:pPr>
          <a:r>
            <a:rPr lang="en-US" sz="2400" b="0" i="0" u="none" kern="1200" dirty="0"/>
            <a:t>The portion of the family’s welfare assistance, if any, that is designated for housing costs. </a:t>
          </a:r>
        </a:p>
        <a:p>
          <a:pPr marL="457200" lvl="2" indent="-228600" algn="l" defTabSz="1066800" rtl="0">
            <a:lnSpc>
              <a:spcPct val="90000"/>
            </a:lnSpc>
            <a:spcBef>
              <a:spcPct val="0"/>
            </a:spcBef>
            <a:spcAft>
              <a:spcPct val="20000"/>
            </a:spcAft>
            <a:buChar char="•"/>
          </a:pPr>
          <a:r>
            <a:rPr lang="en-US" sz="2400" b="0" i="0" u="none" kern="1200" dirty="0"/>
            <a:t>No minimum rents permitted</a:t>
          </a:r>
        </a:p>
      </dsp:txBody>
      <dsp:txXfrm>
        <a:off x="0" y="1157127"/>
        <a:ext cx="11379200" cy="3033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8A87-1559-4AC5-A4F3-5C03B55D23CE}">
      <dsp:nvSpPr>
        <dsp:cNvPr id="0" name=""/>
        <dsp:cNvSpPr/>
      </dsp:nvSpPr>
      <dsp:spPr>
        <a:xfrm>
          <a:off x="8290098" y="948271"/>
          <a:ext cx="2377901" cy="2377901"/>
        </a:xfrm>
        <a:prstGeom prst="ellipse">
          <a:avLst/>
        </a:prstGeom>
        <a:gradFill rotWithShape="0">
          <a:gsLst>
            <a:gs pos="0">
              <a:schemeClr val="accent2">
                <a:shade val="50000"/>
                <a:hueOff val="0"/>
                <a:satOff val="0"/>
                <a:lumOff val="0"/>
                <a:alphaOff val="0"/>
                <a:shade val="85000"/>
                <a:satMod val="130000"/>
              </a:schemeClr>
            </a:gs>
            <a:gs pos="34000">
              <a:schemeClr val="accent2">
                <a:shade val="50000"/>
                <a:hueOff val="0"/>
                <a:satOff val="0"/>
                <a:lumOff val="0"/>
                <a:alphaOff val="0"/>
                <a:shade val="87000"/>
                <a:satMod val="125000"/>
              </a:schemeClr>
            </a:gs>
            <a:gs pos="70000">
              <a:schemeClr val="accent2">
                <a:shade val="50000"/>
                <a:hueOff val="0"/>
                <a:satOff val="0"/>
                <a:lumOff val="0"/>
                <a:alphaOff val="0"/>
                <a:tint val="100000"/>
                <a:shade val="90000"/>
                <a:satMod val="130000"/>
              </a:schemeClr>
            </a:gs>
            <a:gs pos="100000">
              <a:schemeClr val="accent2">
                <a:shade val="5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Rent</a:t>
          </a:r>
        </a:p>
      </dsp:txBody>
      <dsp:txXfrm>
        <a:off x="8638334" y="1296507"/>
        <a:ext cx="1681429" cy="1681429"/>
      </dsp:txXfrm>
    </dsp:sp>
    <dsp:sp modelId="{B78783E9-CC35-4F4D-8249-9B919DAA38EF}">
      <dsp:nvSpPr>
        <dsp:cNvPr id="0" name=""/>
        <dsp:cNvSpPr/>
      </dsp:nvSpPr>
      <dsp:spPr>
        <a:xfrm>
          <a:off x="2540000" y="1253065"/>
          <a:ext cx="1379182" cy="1379182"/>
        </a:xfrm>
        <a:prstGeom prst="mathPlus">
          <a:avLst/>
        </a:prstGeom>
        <a:solidFill>
          <a:schemeClr val="accent2">
            <a:shade val="90000"/>
            <a:hueOff val="0"/>
            <a:satOff val="0"/>
            <a:lumOff val="0"/>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chemeClr val="tx2"/>
            </a:solidFill>
          </a:endParaRPr>
        </a:p>
      </dsp:txBody>
      <dsp:txXfrm>
        <a:off x="2722811" y="1780464"/>
        <a:ext cx="1013560" cy="324384"/>
      </dsp:txXfrm>
    </dsp:sp>
    <dsp:sp modelId="{208295AC-AEE7-4F37-BA85-2FD4B7E6820F}">
      <dsp:nvSpPr>
        <dsp:cNvPr id="0" name=""/>
        <dsp:cNvSpPr/>
      </dsp:nvSpPr>
      <dsp:spPr>
        <a:xfrm>
          <a:off x="4145049" y="843049"/>
          <a:ext cx="2377901" cy="2377901"/>
        </a:xfrm>
        <a:prstGeom prst="ellipse">
          <a:avLst/>
        </a:prstGeom>
        <a:gradFill rotWithShape="0">
          <a:gsLst>
            <a:gs pos="0">
              <a:schemeClr val="accent2">
                <a:shade val="50000"/>
                <a:hueOff val="312859"/>
                <a:satOff val="-18647"/>
                <a:lumOff val="34131"/>
                <a:alphaOff val="0"/>
                <a:shade val="85000"/>
                <a:satMod val="130000"/>
              </a:schemeClr>
            </a:gs>
            <a:gs pos="34000">
              <a:schemeClr val="accent2">
                <a:shade val="50000"/>
                <a:hueOff val="312859"/>
                <a:satOff val="-18647"/>
                <a:lumOff val="34131"/>
                <a:alphaOff val="0"/>
                <a:shade val="87000"/>
                <a:satMod val="125000"/>
              </a:schemeClr>
            </a:gs>
            <a:gs pos="70000">
              <a:schemeClr val="accent2">
                <a:shade val="50000"/>
                <a:hueOff val="312859"/>
                <a:satOff val="-18647"/>
                <a:lumOff val="34131"/>
                <a:alphaOff val="0"/>
                <a:tint val="100000"/>
                <a:shade val="90000"/>
                <a:satMod val="130000"/>
              </a:schemeClr>
            </a:gs>
            <a:gs pos="100000">
              <a:schemeClr val="accent2">
                <a:shade val="50000"/>
                <a:hueOff val="312859"/>
                <a:satOff val="-18647"/>
                <a:lumOff val="3413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Total Monthly Rent</a:t>
          </a:r>
        </a:p>
      </dsp:txBody>
      <dsp:txXfrm>
        <a:off x="4493285" y="1191285"/>
        <a:ext cx="1681429" cy="1681429"/>
      </dsp:txXfrm>
    </dsp:sp>
    <dsp:sp modelId="{BD535BC0-DC8A-4B0C-9F2C-B77478E1E9EE}">
      <dsp:nvSpPr>
        <dsp:cNvPr id="0" name=""/>
        <dsp:cNvSpPr/>
      </dsp:nvSpPr>
      <dsp:spPr>
        <a:xfrm>
          <a:off x="6908801" y="1456260"/>
          <a:ext cx="1379182" cy="1379182"/>
        </a:xfrm>
        <a:prstGeom prst="mathEqual">
          <a:avLst/>
        </a:prstGeom>
        <a:solidFill>
          <a:schemeClr val="accent2">
            <a:shade val="90000"/>
            <a:hueOff val="459677"/>
            <a:satOff val="-25547"/>
            <a:lumOff val="38735"/>
            <a:alphaOff val="0"/>
          </a:schemeClr>
        </a:soli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solidFill>
              <a:schemeClr val="tx2"/>
            </a:solidFill>
          </a:endParaRPr>
        </a:p>
      </dsp:txBody>
      <dsp:txXfrm>
        <a:off x="7091612" y="1740371"/>
        <a:ext cx="1013560" cy="810960"/>
      </dsp:txXfrm>
    </dsp:sp>
    <dsp:sp modelId="{A01605AA-643D-4D7F-A5F6-241B1BFE2C7D}">
      <dsp:nvSpPr>
        <dsp:cNvPr id="0" name=""/>
        <dsp:cNvSpPr/>
      </dsp:nvSpPr>
      <dsp:spPr>
        <a:xfrm>
          <a:off x="101594" y="745079"/>
          <a:ext cx="2377901" cy="2377901"/>
        </a:xfrm>
        <a:prstGeom prst="ellipse">
          <a:avLst/>
        </a:prstGeom>
        <a:gradFill rotWithShape="0">
          <a:gsLst>
            <a:gs pos="0">
              <a:schemeClr val="accent2">
                <a:shade val="50000"/>
                <a:hueOff val="312859"/>
                <a:satOff val="-18647"/>
                <a:lumOff val="34131"/>
                <a:alphaOff val="0"/>
                <a:shade val="85000"/>
                <a:satMod val="130000"/>
              </a:schemeClr>
            </a:gs>
            <a:gs pos="34000">
              <a:schemeClr val="accent2">
                <a:shade val="50000"/>
                <a:hueOff val="312859"/>
                <a:satOff val="-18647"/>
                <a:lumOff val="34131"/>
                <a:alphaOff val="0"/>
                <a:shade val="87000"/>
                <a:satMod val="125000"/>
              </a:schemeClr>
            </a:gs>
            <a:gs pos="70000">
              <a:schemeClr val="accent2">
                <a:shade val="50000"/>
                <a:hueOff val="312859"/>
                <a:satOff val="-18647"/>
                <a:lumOff val="34131"/>
                <a:alphaOff val="0"/>
                <a:tint val="100000"/>
                <a:shade val="90000"/>
                <a:satMod val="130000"/>
              </a:schemeClr>
            </a:gs>
            <a:gs pos="100000">
              <a:schemeClr val="accent2">
                <a:shade val="50000"/>
                <a:hueOff val="312859"/>
                <a:satOff val="-18647"/>
                <a:lumOff val="3413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Monthly Allowance for Utilities (except telephone)</a:t>
          </a:r>
        </a:p>
      </dsp:txBody>
      <dsp:txXfrm>
        <a:off x="449830" y="1093315"/>
        <a:ext cx="1681429" cy="16814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F9BC4-8803-4676-9E7A-747D25442D77}">
      <dsp:nvSpPr>
        <dsp:cNvPr id="0" name=""/>
        <dsp:cNvSpPr/>
      </dsp:nvSpPr>
      <dsp:spPr>
        <a:xfrm>
          <a:off x="0" y="921643"/>
          <a:ext cx="11379200" cy="1039993"/>
        </a:xfrm>
        <a:prstGeom prst="roundRect">
          <a:avLst/>
        </a:prstGeom>
        <a:solidFill>
          <a:srgbClr val="9BD1D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schemeClr val="tx1"/>
              </a:solidFill>
            </a:rPr>
            <a:t>Program participants in housing assisted with leasing funds </a:t>
          </a:r>
          <a:r>
            <a:rPr lang="en-US" sz="2400" u="sng" kern="1200" dirty="0">
              <a:solidFill>
                <a:schemeClr val="tx1"/>
              </a:solidFill>
            </a:rPr>
            <a:t>may be required to pay </a:t>
          </a:r>
          <a:r>
            <a:rPr lang="en-US" sz="2400" kern="1200" dirty="0">
              <a:solidFill>
                <a:schemeClr val="tx1"/>
              </a:solidFill>
            </a:rPr>
            <a:t>an occupancy charge.</a:t>
          </a:r>
          <a:endParaRPr lang="en-US" sz="2400" b="0" i="0" u="none" kern="1200" dirty="0">
            <a:solidFill>
              <a:schemeClr val="tx1"/>
            </a:solidFill>
          </a:endParaRPr>
        </a:p>
      </dsp:txBody>
      <dsp:txXfrm>
        <a:off x="50768" y="972411"/>
        <a:ext cx="11277664" cy="938457"/>
      </dsp:txXfrm>
    </dsp:sp>
    <dsp:sp modelId="{0700F50F-F6AD-4B8F-BF72-AA37F44B5C18}">
      <dsp:nvSpPr>
        <dsp:cNvPr id="0" name=""/>
        <dsp:cNvSpPr/>
      </dsp:nvSpPr>
      <dsp:spPr>
        <a:xfrm>
          <a:off x="0" y="1046730"/>
          <a:ext cx="11379200" cy="3144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endParaRPr lang="en-US" sz="2400" b="0" i="0" u="none" kern="1200" dirty="0">
            <a:solidFill>
              <a:schemeClr val="tx1"/>
            </a:solidFill>
          </a:endParaRPr>
        </a:p>
        <a:p>
          <a:pPr marL="228600" lvl="1" indent="-228600" algn="l" defTabSz="1066800" rtl="0">
            <a:lnSpc>
              <a:spcPct val="90000"/>
            </a:lnSpc>
            <a:spcBef>
              <a:spcPct val="0"/>
            </a:spcBef>
            <a:spcAft>
              <a:spcPct val="20000"/>
            </a:spcAft>
            <a:buChar char="•"/>
          </a:pPr>
          <a:endParaRPr lang="en-US" sz="2400" b="0" i="0" u="none" kern="1200" dirty="0">
            <a:solidFill>
              <a:schemeClr val="tx1"/>
            </a:solidFill>
          </a:endParaRPr>
        </a:p>
        <a:p>
          <a:pPr marL="228600" lvl="1" indent="-228600" algn="l" defTabSz="1066800" rtl="0">
            <a:lnSpc>
              <a:spcPct val="90000"/>
            </a:lnSpc>
            <a:spcBef>
              <a:spcPct val="0"/>
            </a:spcBef>
            <a:spcAft>
              <a:spcPct val="20000"/>
            </a:spcAft>
            <a:buChar char="•"/>
          </a:pPr>
          <a:endParaRPr lang="en-US" sz="2400" b="0" i="0" u="none" kern="1200" dirty="0">
            <a:solidFill>
              <a:schemeClr val="tx1"/>
            </a:solidFill>
          </a:endParaRPr>
        </a:p>
        <a:p>
          <a:pPr marL="228600" lvl="1" indent="-228600" algn="l" defTabSz="1066800" rtl="0">
            <a:lnSpc>
              <a:spcPct val="90000"/>
            </a:lnSpc>
            <a:spcBef>
              <a:spcPct val="0"/>
            </a:spcBef>
            <a:spcAft>
              <a:spcPct val="20000"/>
            </a:spcAft>
            <a:buChar char="•"/>
          </a:pPr>
          <a:r>
            <a:rPr lang="en-US" sz="2400" b="0" i="0" u="none" kern="1200" dirty="0">
              <a:solidFill>
                <a:schemeClr val="tx1"/>
              </a:solidFill>
            </a:rPr>
            <a:t>Lease is between service provider and property owner; occupancy agreement is between service provider and participant</a:t>
          </a:r>
        </a:p>
        <a:p>
          <a:pPr marL="228600" lvl="1" indent="-228600" algn="l" defTabSz="1066800" rtl="0">
            <a:lnSpc>
              <a:spcPct val="90000"/>
            </a:lnSpc>
            <a:spcBef>
              <a:spcPct val="0"/>
            </a:spcBef>
            <a:spcAft>
              <a:spcPct val="20000"/>
            </a:spcAft>
            <a:buChar char="•"/>
          </a:pPr>
          <a:r>
            <a:rPr lang="en-US" sz="2400" b="0" i="0" u="none" kern="1200" dirty="0">
              <a:solidFill>
                <a:schemeClr val="tx1"/>
              </a:solidFill>
            </a:rPr>
            <a:t>If occupancy charges are imposed, they may not exceed </a:t>
          </a:r>
          <a:r>
            <a:rPr lang="en-US" sz="2400" b="0" i="0" u="sng" kern="1200" dirty="0">
              <a:solidFill>
                <a:schemeClr val="tx1"/>
              </a:solidFill>
            </a:rPr>
            <a:t>the highest of</a:t>
          </a:r>
          <a:r>
            <a:rPr lang="en-US" sz="2400" b="0" i="0" u="none" kern="1200" dirty="0">
              <a:solidFill>
                <a:schemeClr val="tx1"/>
              </a:solidFill>
            </a:rPr>
            <a:t>:</a:t>
          </a:r>
        </a:p>
        <a:p>
          <a:pPr marL="457200" lvl="2" indent="-228600" algn="l" defTabSz="1066800" rtl="0">
            <a:lnSpc>
              <a:spcPct val="90000"/>
            </a:lnSpc>
            <a:spcBef>
              <a:spcPct val="0"/>
            </a:spcBef>
            <a:spcAft>
              <a:spcPct val="20000"/>
            </a:spcAft>
            <a:buChar char="•"/>
          </a:pPr>
          <a:r>
            <a:rPr lang="en-US" sz="2400" b="0" i="0" u="none" kern="1200" dirty="0">
              <a:solidFill>
                <a:schemeClr val="tx1"/>
              </a:solidFill>
            </a:rPr>
            <a:t>30 percent of the family’s monthly adjusted income;</a:t>
          </a:r>
        </a:p>
        <a:p>
          <a:pPr marL="457200" lvl="2" indent="-228600" algn="l" defTabSz="1066800" rtl="0">
            <a:lnSpc>
              <a:spcPct val="90000"/>
            </a:lnSpc>
            <a:spcBef>
              <a:spcPct val="0"/>
            </a:spcBef>
            <a:spcAft>
              <a:spcPct val="20000"/>
            </a:spcAft>
            <a:buChar char="•"/>
          </a:pPr>
          <a:r>
            <a:rPr lang="en-US" sz="2400" b="0" i="0" u="none" kern="1200" dirty="0">
              <a:solidFill>
                <a:schemeClr val="tx1"/>
              </a:solidFill>
            </a:rPr>
            <a:t>10 percent of the family’s monthly gross income; or </a:t>
          </a:r>
        </a:p>
        <a:p>
          <a:pPr marL="457200" lvl="2" indent="-228600" algn="l" defTabSz="1066800" rtl="0">
            <a:lnSpc>
              <a:spcPct val="90000"/>
            </a:lnSpc>
            <a:spcBef>
              <a:spcPct val="0"/>
            </a:spcBef>
            <a:spcAft>
              <a:spcPct val="20000"/>
            </a:spcAft>
            <a:buChar char="•"/>
          </a:pPr>
          <a:r>
            <a:rPr lang="en-US" sz="2400" b="0" i="0" u="none" kern="1200" dirty="0">
              <a:solidFill>
                <a:schemeClr val="tx1"/>
              </a:solidFill>
            </a:rPr>
            <a:t>The portion of the family’s welfare assistance, if any, that is designated for housing costs. </a:t>
          </a:r>
        </a:p>
        <a:p>
          <a:pPr marL="457200" lvl="2" indent="-228600" algn="l" defTabSz="1066800" rtl="0">
            <a:lnSpc>
              <a:spcPct val="90000"/>
            </a:lnSpc>
            <a:spcBef>
              <a:spcPct val="0"/>
            </a:spcBef>
            <a:spcAft>
              <a:spcPct val="20000"/>
            </a:spcAft>
            <a:buChar char="•"/>
          </a:pPr>
          <a:r>
            <a:rPr lang="en-US" sz="2400" b="0" i="0" u="none" kern="1200" dirty="0"/>
            <a:t>No minimum rents permitted</a:t>
          </a:r>
          <a:endParaRPr lang="en-US" sz="2400" b="0" i="0" u="none" kern="1200" dirty="0">
            <a:solidFill>
              <a:schemeClr val="tx1"/>
            </a:solidFill>
          </a:endParaRPr>
        </a:p>
      </dsp:txBody>
      <dsp:txXfrm>
        <a:off x="0" y="1046730"/>
        <a:ext cx="11379200" cy="3144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B498F-2E07-45A6-AD66-3DB299DB0069}">
      <dsp:nvSpPr>
        <dsp:cNvPr id="0" name=""/>
        <dsp:cNvSpPr/>
      </dsp:nvSpPr>
      <dsp:spPr>
        <a:xfrm rot="5400000">
          <a:off x="5490464" y="-1316736"/>
          <a:ext cx="3251200" cy="6697472"/>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Change of recipient</a:t>
          </a:r>
        </a:p>
        <a:p>
          <a:pPr marL="228600" lvl="1" indent="-228600" algn="l" defTabSz="1022350">
            <a:lnSpc>
              <a:spcPct val="90000"/>
            </a:lnSpc>
            <a:spcBef>
              <a:spcPct val="0"/>
            </a:spcBef>
            <a:spcAft>
              <a:spcPct val="15000"/>
            </a:spcAft>
            <a:buChar char="•"/>
          </a:pPr>
          <a:r>
            <a:rPr lang="en-US" sz="2300" kern="1200" dirty="0"/>
            <a:t>Change of project site</a:t>
          </a:r>
        </a:p>
        <a:p>
          <a:pPr marL="228600" lvl="1" indent="-228600" algn="l" defTabSz="1022350">
            <a:lnSpc>
              <a:spcPct val="90000"/>
            </a:lnSpc>
            <a:spcBef>
              <a:spcPct val="0"/>
            </a:spcBef>
            <a:spcAft>
              <a:spcPct val="15000"/>
            </a:spcAft>
            <a:buChar char="•"/>
          </a:pPr>
          <a:r>
            <a:rPr lang="en-US" sz="2300" kern="1200" dirty="0"/>
            <a:t>Additions or deletions in the types of eligible activities approved for a project</a:t>
          </a:r>
        </a:p>
        <a:p>
          <a:pPr marL="228600" lvl="1" indent="-228600" algn="l" defTabSz="1022350">
            <a:lnSpc>
              <a:spcPct val="90000"/>
            </a:lnSpc>
            <a:spcBef>
              <a:spcPct val="0"/>
            </a:spcBef>
            <a:spcAft>
              <a:spcPct val="15000"/>
            </a:spcAft>
            <a:buChar char="•"/>
          </a:pPr>
          <a:r>
            <a:rPr lang="en-US" sz="2300" kern="1200" dirty="0"/>
            <a:t>A shift of over 10% of the total amount awarded for one eligible activity to another activity</a:t>
          </a:r>
        </a:p>
        <a:p>
          <a:pPr marL="228600" lvl="1" indent="-228600" algn="l" defTabSz="1022350">
            <a:lnSpc>
              <a:spcPct val="90000"/>
            </a:lnSpc>
            <a:spcBef>
              <a:spcPct val="0"/>
            </a:spcBef>
            <a:spcAft>
              <a:spcPct val="15000"/>
            </a:spcAft>
            <a:buChar char="•"/>
          </a:pPr>
          <a:r>
            <a:rPr lang="en-US" sz="2300" kern="1200" dirty="0"/>
            <a:t>A reduction in the number of units</a:t>
          </a:r>
        </a:p>
        <a:p>
          <a:pPr marL="228600" lvl="1" indent="-228600" algn="l" defTabSz="1022350">
            <a:lnSpc>
              <a:spcPct val="90000"/>
            </a:lnSpc>
            <a:spcBef>
              <a:spcPct val="0"/>
            </a:spcBef>
            <a:spcAft>
              <a:spcPct val="15000"/>
            </a:spcAft>
            <a:buChar char="•"/>
          </a:pPr>
          <a:r>
            <a:rPr lang="en-US" sz="2300" kern="1200" dirty="0"/>
            <a:t>A change in the subpopulation served</a:t>
          </a:r>
        </a:p>
      </dsp:txBody>
      <dsp:txXfrm rot="-5400000">
        <a:off x="3767329" y="565110"/>
        <a:ext cx="6538761" cy="2933778"/>
      </dsp:txXfrm>
    </dsp:sp>
    <dsp:sp modelId="{E9303567-6880-41CA-B1EA-240D6843A2DA}">
      <dsp:nvSpPr>
        <dsp:cNvPr id="0" name=""/>
        <dsp:cNvSpPr/>
      </dsp:nvSpPr>
      <dsp:spPr>
        <a:xfrm>
          <a:off x="0" y="286715"/>
          <a:ext cx="3767328" cy="3490569"/>
        </a:xfrm>
        <a:prstGeom prst="round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solidFill>
                <a:schemeClr val="tx1"/>
              </a:solidFill>
            </a:rPr>
            <a:t>CoCs</a:t>
          </a:r>
          <a:r>
            <a:rPr lang="en-US" sz="2800" kern="1200" dirty="0">
              <a:solidFill>
                <a:schemeClr val="tx1"/>
              </a:solidFill>
            </a:rPr>
            <a:t> that are not Unified Funding Agencies (UFA):</a:t>
          </a:r>
        </a:p>
      </dsp:txBody>
      <dsp:txXfrm>
        <a:off x="170396" y="457111"/>
        <a:ext cx="3426536" cy="3149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650C1-47E4-4640-AFE5-0C7049A1DD3E}">
      <dsp:nvSpPr>
        <dsp:cNvPr id="0" name=""/>
        <dsp:cNvSpPr/>
      </dsp:nvSpPr>
      <dsp:spPr>
        <a:xfrm>
          <a:off x="2381" y="142875"/>
          <a:ext cx="1889124" cy="1133475"/>
        </a:xfrm>
        <a:prstGeom prst="rect">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Beneficiaries</a:t>
          </a:r>
        </a:p>
      </dsp:txBody>
      <dsp:txXfrm>
        <a:off x="2381" y="142875"/>
        <a:ext cx="1889124" cy="1133475"/>
      </dsp:txXfrm>
    </dsp:sp>
    <dsp:sp modelId="{645220A3-4AF1-491D-9F0C-B8B51100D229}">
      <dsp:nvSpPr>
        <dsp:cNvPr id="0" name=""/>
        <dsp:cNvSpPr/>
      </dsp:nvSpPr>
      <dsp:spPr>
        <a:xfrm>
          <a:off x="2080418" y="142875"/>
          <a:ext cx="1889124" cy="1133475"/>
        </a:xfrm>
        <a:prstGeom prst="rect">
          <a:avLst/>
        </a:prstGeom>
        <a:solidFill>
          <a:schemeClr val="accent2">
            <a:hueOff val="294554"/>
            <a:satOff val="41"/>
            <a:lumOff val="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Housing</a:t>
          </a:r>
        </a:p>
      </dsp:txBody>
      <dsp:txXfrm>
        <a:off x="2080418" y="142875"/>
        <a:ext cx="1889124" cy="1133475"/>
      </dsp:txXfrm>
    </dsp:sp>
    <dsp:sp modelId="{A8A67660-7791-4C7D-A5FD-A0A6FCE5132F}">
      <dsp:nvSpPr>
        <dsp:cNvPr id="0" name=""/>
        <dsp:cNvSpPr/>
      </dsp:nvSpPr>
      <dsp:spPr>
        <a:xfrm>
          <a:off x="4158456" y="142875"/>
          <a:ext cx="1889124" cy="1133475"/>
        </a:xfrm>
        <a:prstGeom prst="rect">
          <a:avLst/>
        </a:prstGeom>
        <a:solidFill>
          <a:schemeClr val="accent2">
            <a:hueOff val="589107"/>
            <a:satOff val="82"/>
            <a:lumOff val="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Supportive Services</a:t>
          </a:r>
        </a:p>
      </dsp:txBody>
      <dsp:txXfrm>
        <a:off x="4158456" y="142875"/>
        <a:ext cx="1889124" cy="1133475"/>
      </dsp:txXfrm>
    </dsp:sp>
    <dsp:sp modelId="{332F66CF-138B-4665-B2F8-4AC119205F02}">
      <dsp:nvSpPr>
        <dsp:cNvPr id="0" name=""/>
        <dsp:cNvSpPr/>
      </dsp:nvSpPr>
      <dsp:spPr>
        <a:xfrm>
          <a:off x="6236493" y="142875"/>
          <a:ext cx="1889124" cy="1133475"/>
        </a:xfrm>
        <a:prstGeom prst="rect">
          <a:avLst/>
        </a:prstGeom>
        <a:solidFill>
          <a:schemeClr val="accent2">
            <a:hueOff val="883661"/>
            <a:satOff val="123"/>
            <a:lumOff val="1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Project Progress</a:t>
          </a:r>
        </a:p>
      </dsp:txBody>
      <dsp:txXfrm>
        <a:off x="6236493" y="142875"/>
        <a:ext cx="1889124" cy="1133475"/>
      </dsp:txXfrm>
    </dsp:sp>
    <dsp:sp modelId="{F42740AA-FBE5-4EB4-BDA6-B4164BF94323}">
      <dsp:nvSpPr>
        <dsp:cNvPr id="0" name=""/>
        <dsp:cNvSpPr/>
      </dsp:nvSpPr>
      <dsp:spPr>
        <a:xfrm>
          <a:off x="2381" y="1465262"/>
          <a:ext cx="1889124" cy="1133475"/>
        </a:xfrm>
        <a:prstGeom prst="rect">
          <a:avLst/>
        </a:prstGeom>
        <a:solidFill>
          <a:schemeClr val="accent2">
            <a:hueOff val="1178215"/>
            <a:satOff val="164"/>
            <a:lumOff val="1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Match Documentation</a:t>
          </a:r>
        </a:p>
      </dsp:txBody>
      <dsp:txXfrm>
        <a:off x="2381" y="1465262"/>
        <a:ext cx="1889124" cy="1133475"/>
      </dsp:txXfrm>
    </dsp:sp>
    <dsp:sp modelId="{6781056A-4F6B-44CE-8710-ECA680D97F40}">
      <dsp:nvSpPr>
        <dsp:cNvPr id="0" name=""/>
        <dsp:cNvSpPr/>
      </dsp:nvSpPr>
      <dsp:spPr>
        <a:xfrm>
          <a:off x="2080418" y="1465262"/>
          <a:ext cx="1889124" cy="1133475"/>
        </a:xfrm>
        <a:prstGeom prst="rect">
          <a:avLst/>
        </a:prstGeom>
        <a:solidFill>
          <a:schemeClr val="accent2">
            <a:hueOff val="1472768"/>
            <a:satOff val="205"/>
            <a:lumOff val="1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Subrecipient Management</a:t>
          </a:r>
        </a:p>
      </dsp:txBody>
      <dsp:txXfrm>
        <a:off x="2080418" y="1465262"/>
        <a:ext cx="1889124" cy="1133475"/>
      </dsp:txXfrm>
    </dsp:sp>
    <dsp:sp modelId="{0E2CFD2D-64F5-46D4-B8E8-873CB976A117}">
      <dsp:nvSpPr>
        <dsp:cNvPr id="0" name=""/>
        <dsp:cNvSpPr/>
      </dsp:nvSpPr>
      <dsp:spPr>
        <a:xfrm>
          <a:off x="4158456" y="1465262"/>
          <a:ext cx="1889124" cy="1133475"/>
        </a:xfrm>
        <a:prstGeom prst="rect">
          <a:avLst/>
        </a:prstGeom>
        <a:solidFill>
          <a:schemeClr val="accent2">
            <a:hueOff val="1767322"/>
            <a:satOff val="246"/>
            <a:lumOff val="21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Overall Systems Management</a:t>
          </a:r>
        </a:p>
      </dsp:txBody>
      <dsp:txXfrm>
        <a:off x="4158456" y="1465262"/>
        <a:ext cx="1889124" cy="1133475"/>
      </dsp:txXfrm>
    </dsp:sp>
    <dsp:sp modelId="{7BF4801A-15AC-4F8E-9B69-1AA445D0E89C}">
      <dsp:nvSpPr>
        <dsp:cNvPr id="0" name=""/>
        <dsp:cNvSpPr/>
      </dsp:nvSpPr>
      <dsp:spPr>
        <a:xfrm>
          <a:off x="6236493" y="1465262"/>
          <a:ext cx="1889124" cy="1133475"/>
        </a:xfrm>
        <a:prstGeom prst="rect">
          <a:avLst/>
        </a:prstGeom>
        <a:solidFill>
          <a:schemeClr val="accent2">
            <a:hueOff val="2061876"/>
            <a:satOff val="287"/>
            <a:lumOff val="2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Financial Management</a:t>
          </a:r>
        </a:p>
      </dsp:txBody>
      <dsp:txXfrm>
        <a:off x="6236493" y="1465262"/>
        <a:ext cx="1889124" cy="1133475"/>
      </dsp:txXfrm>
    </dsp:sp>
    <dsp:sp modelId="{7C18A579-E2A6-429E-8725-4489227F4CB3}">
      <dsp:nvSpPr>
        <dsp:cNvPr id="0" name=""/>
        <dsp:cNvSpPr/>
      </dsp:nvSpPr>
      <dsp:spPr>
        <a:xfrm>
          <a:off x="2381" y="2787649"/>
          <a:ext cx="1889124" cy="1133475"/>
        </a:xfrm>
        <a:prstGeom prst="rect">
          <a:avLst/>
        </a:prstGeom>
        <a:solidFill>
          <a:schemeClr val="accent2">
            <a:hueOff val="2356429"/>
            <a:satOff val="328"/>
            <a:lumOff val="2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Cost Allowability</a:t>
          </a:r>
        </a:p>
      </dsp:txBody>
      <dsp:txXfrm>
        <a:off x="2381" y="2787649"/>
        <a:ext cx="1889124" cy="1133475"/>
      </dsp:txXfrm>
    </dsp:sp>
    <dsp:sp modelId="{AE380202-74EC-48DA-80D6-4DEA0B2F9879}">
      <dsp:nvSpPr>
        <dsp:cNvPr id="0" name=""/>
        <dsp:cNvSpPr/>
      </dsp:nvSpPr>
      <dsp:spPr>
        <a:xfrm>
          <a:off x="2080418" y="2787649"/>
          <a:ext cx="1889124" cy="1133475"/>
        </a:xfrm>
        <a:prstGeom prst="rect">
          <a:avLst/>
        </a:prstGeom>
        <a:solidFill>
          <a:schemeClr val="accent2">
            <a:hueOff val="2650983"/>
            <a:satOff val="369"/>
            <a:lumOff val="3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Procurement</a:t>
          </a:r>
        </a:p>
      </dsp:txBody>
      <dsp:txXfrm>
        <a:off x="2080418" y="2787649"/>
        <a:ext cx="1889124" cy="1133475"/>
      </dsp:txXfrm>
    </dsp:sp>
    <dsp:sp modelId="{92F0371B-1051-454D-A358-1DE4D8515CB4}">
      <dsp:nvSpPr>
        <dsp:cNvPr id="0" name=""/>
        <dsp:cNvSpPr/>
      </dsp:nvSpPr>
      <dsp:spPr>
        <a:xfrm>
          <a:off x="4158456" y="2787649"/>
          <a:ext cx="1889124" cy="1133475"/>
        </a:xfrm>
        <a:prstGeom prst="rect">
          <a:avLst/>
        </a:prstGeom>
        <a:solidFill>
          <a:schemeClr val="accent2">
            <a:hueOff val="2945537"/>
            <a:satOff val="410"/>
            <a:lumOff val="3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Equipment and Equipment Disposition</a:t>
          </a:r>
        </a:p>
      </dsp:txBody>
      <dsp:txXfrm>
        <a:off x="4158456" y="2787649"/>
        <a:ext cx="1889124" cy="1133475"/>
      </dsp:txXfrm>
    </dsp:sp>
    <dsp:sp modelId="{243D0F9F-F5B2-4BA5-86E9-036FCA32A203}">
      <dsp:nvSpPr>
        <dsp:cNvPr id="0" name=""/>
        <dsp:cNvSpPr/>
      </dsp:nvSpPr>
      <dsp:spPr>
        <a:xfrm>
          <a:off x="6236493" y="2787649"/>
          <a:ext cx="1889124" cy="1133475"/>
        </a:xfrm>
        <a:prstGeom prst="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Other Federal Requirements</a:t>
          </a:r>
        </a:p>
      </dsp:txBody>
      <dsp:txXfrm>
        <a:off x="6236493" y="2787649"/>
        <a:ext cx="1889124" cy="11334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2E1D0-86ED-9F46-B417-AED8F4E5A960}" type="datetimeFigureOut">
              <a:rPr lang="en-US" smtClean="0"/>
              <a:pPr/>
              <a:t>7/20/2018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8AF243-CB14-0D40-9D22-C50690728218}" type="slidenum">
              <a:rPr lang="en-US" smtClean="0"/>
              <a:pPr/>
              <a:t>‹#›</a:t>
            </a:fld>
            <a:endParaRPr lang="en-US" dirty="0"/>
          </a:p>
        </p:txBody>
      </p:sp>
    </p:spTree>
    <p:extLst>
      <p:ext uri="{BB962C8B-B14F-4D97-AF65-F5344CB8AC3E}">
        <p14:creationId xmlns:p14="http://schemas.microsoft.com/office/powerpoint/2010/main" val="24265951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F8EE9-9CF9-48F4-8AF7-7D7382EDE4AE}" type="datetimeFigureOut">
              <a:rPr lang="en-US" smtClean="0"/>
              <a:pPr/>
              <a:t>7/20/2018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0AC8D-9C33-4649-8ED2-3455ED8F1DCE}" type="slidenum">
              <a:rPr lang="en-US" smtClean="0"/>
              <a:pPr/>
              <a:t>‹#›</a:t>
            </a:fld>
            <a:endParaRPr lang="en-US" dirty="0"/>
          </a:p>
        </p:txBody>
      </p:sp>
    </p:spTree>
    <p:extLst>
      <p:ext uri="{BB962C8B-B14F-4D97-AF65-F5344CB8AC3E}">
        <p14:creationId xmlns:p14="http://schemas.microsoft.com/office/powerpoint/2010/main" val="15443386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HB:  Slides Session #1:  1-27</a:t>
            </a:r>
            <a:r>
              <a:rPr lang="en-US" baseline="0" dirty="0"/>
              <a:t>; Session #2: 49-74</a:t>
            </a:r>
            <a:endParaRPr lang="en-US" dirty="0"/>
          </a:p>
          <a:p>
            <a:r>
              <a:rPr lang="en-US" dirty="0"/>
              <a:t>LP:</a:t>
            </a:r>
            <a:r>
              <a:rPr lang="en-US" baseline="0" dirty="0"/>
              <a:t> SLIDES </a:t>
            </a:r>
            <a:r>
              <a:rPr lang="en-US" dirty="0"/>
              <a:t>Session #1:  28-48</a:t>
            </a:r>
            <a:r>
              <a:rPr lang="en-US" baseline="0" dirty="0"/>
              <a:t>; Session #2</a:t>
            </a:r>
            <a:r>
              <a:rPr lang="en-US" baseline="0"/>
              <a:t>: 75-94</a:t>
            </a:r>
            <a:endParaRPr lang="en-US" baseline="0"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1</a:t>
            </a:fld>
            <a:endParaRPr lang="en-US" dirty="0"/>
          </a:p>
        </p:txBody>
      </p:sp>
    </p:spTree>
    <p:extLst>
      <p:ext uri="{BB962C8B-B14F-4D97-AF65-F5344CB8AC3E}">
        <p14:creationId xmlns:p14="http://schemas.microsoft.com/office/powerpoint/2010/main" val="1583211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rPr>
              <a:t>share housing data with the local health department on a quarterly basis in an attempt to match assisted unit addresses with lead-poisoned children?  [24 CFR 35.1225(f)]: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 </a:t>
            </a:r>
            <a:r>
              <a:rPr lang="en-US" i="1" dirty="0"/>
              <a:t>Data collection and record keeping responsibilities.</a:t>
            </a:r>
            <a:r>
              <a:rPr lang="en-US" dirty="0"/>
              <a:t> At least quarterly, the designated party shall attempt to obtain from the public health department(s) with area(s) of jurisdiction similar to that of the designated party the names and/or addresses of children of less than 6 years of age with an identified environmental intervention blood lead level. At least quarterly, the designated party shall also report an updated list of the addresses of units receiving assistance under a tenant-based rental assistance program to the same public health department(s), except that the report(s) to the public health department(s) is not required if the health department states that it does not wish to receive such report. If it obtains names and addresses of environmental intervention blood lead level children from the public health department(s), the designated party shall match information on cases of environmental intervention blood lead levels with the names and addresses of families receiving tenant-based rental assistance, unless the public health department performs such a matching procedure. If a match occurs, the designated party shall carry out the requirements of this section.</a:t>
            </a:r>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31</a:t>
            </a:fld>
            <a:endParaRPr lang="en-US" dirty="0"/>
          </a:p>
        </p:txBody>
      </p:sp>
    </p:spTree>
    <p:extLst>
      <p:ext uri="{BB962C8B-B14F-4D97-AF65-F5344CB8AC3E}">
        <p14:creationId xmlns:p14="http://schemas.microsoft.com/office/powerpoint/2010/main" val="3587175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Not planning and HMIS</a:t>
            </a:r>
          </a:p>
          <a:p>
            <a:endParaRPr lang="en-US" dirty="0"/>
          </a:p>
          <a:p>
            <a:r>
              <a:rPr lang="en-US" dirty="0"/>
              <a:t>Purpose:  To assess and ensure compliance with various environment requirements (e.g. appropriate flood insurance in place)</a:t>
            </a:r>
          </a:p>
          <a:p>
            <a:endParaRPr lang="en-US" dirty="0"/>
          </a:p>
          <a:p>
            <a:r>
              <a:rPr lang="en-US" dirty="0"/>
              <a:t>Required for all units (current and new)</a:t>
            </a:r>
          </a:p>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37</a:t>
            </a:fld>
            <a:endParaRPr lang="en-US" dirty="0"/>
          </a:p>
        </p:txBody>
      </p:sp>
    </p:spTree>
    <p:extLst>
      <p:ext uri="{BB962C8B-B14F-4D97-AF65-F5344CB8AC3E}">
        <p14:creationId xmlns:p14="http://schemas.microsoft.com/office/powerpoint/2010/main" val="3874316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TBRA, Tenant</a:t>
            </a:r>
            <a:r>
              <a:rPr lang="en-US" b="1" baseline="0" dirty="0"/>
              <a:t> Based Leasing,</a:t>
            </a:r>
            <a:r>
              <a:rPr lang="en-US" b="1" dirty="0"/>
              <a:t> Operating, SS costs only, Only</a:t>
            </a:r>
            <a:r>
              <a:rPr lang="en-US" b="1" baseline="0" dirty="0"/>
              <a:t> HMIS</a:t>
            </a:r>
            <a:endParaRPr lang="en-US" b="1" dirty="0"/>
          </a:p>
          <a:p>
            <a:pPr marL="171450" indent="-171450">
              <a:buFontTx/>
              <a:buChar char="-"/>
            </a:pPr>
            <a:r>
              <a:rPr lang="en-US" dirty="0"/>
              <a:t>Requires only brief CENST form and sign off from Responsible Entity (i.e., Community Development Official in your locality)</a:t>
            </a:r>
          </a:p>
          <a:p>
            <a:pPr marL="171450" indent="-171450">
              <a:buFontTx/>
              <a:buChar char="-"/>
            </a:pPr>
            <a:r>
              <a:rPr lang="en-US" dirty="0"/>
              <a:t>One form per project</a:t>
            </a:r>
          </a:p>
          <a:p>
            <a:pPr marL="171450" indent="-171450">
              <a:buFontTx/>
              <a:buChar char="-"/>
            </a:pPr>
            <a:endParaRPr lang="en-US" dirty="0"/>
          </a:p>
          <a:p>
            <a:r>
              <a:rPr lang="en-US" b="1" dirty="0"/>
              <a:t>PRA, SRA, Project</a:t>
            </a:r>
            <a:r>
              <a:rPr lang="en-US" b="1" baseline="0" dirty="0"/>
              <a:t> based </a:t>
            </a:r>
            <a:r>
              <a:rPr lang="en-US" b="1" dirty="0"/>
              <a:t>Leasing, Acquisition w/o repair/rehab:</a:t>
            </a:r>
          </a:p>
          <a:p>
            <a:pPr marL="171450" indent="-171450">
              <a:buFontTx/>
              <a:buChar char="-"/>
            </a:pPr>
            <a:r>
              <a:rPr lang="en-US" dirty="0"/>
              <a:t>Requires a CEST limited scope review by a local inspector = property inspection and limited environmental analysis</a:t>
            </a:r>
          </a:p>
          <a:p>
            <a:pPr marL="171450" indent="-171450">
              <a:buFontTx/>
              <a:buChar char="-"/>
            </a:pPr>
            <a:r>
              <a:rPr lang="en-US" dirty="0"/>
              <a:t>Signed by inspector and Responsible Entity</a:t>
            </a:r>
          </a:p>
          <a:p>
            <a:pPr marL="171450" indent="-171450">
              <a:buFontTx/>
              <a:buChar char="-"/>
            </a:pPr>
            <a:r>
              <a:rPr lang="en-US" dirty="0"/>
              <a:t>One form per building</a:t>
            </a:r>
          </a:p>
          <a:p>
            <a:endParaRPr lang="en-US" dirty="0"/>
          </a:p>
          <a:p>
            <a:r>
              <a:rPr lang="en-US" b="1" dirty="0"/>
              <a:t>Major</a:t>
            </a:r>
            <a:r>
              <a:rPr lang="en-US" b="1" baseline="0" dirty="0"/>
              <a:t> rehab, conversion of land use, new construction/demolition of &gt; 4units </a:t>
            </a:r>
          </a:p>
          <a:p>
            <a:r>
              <a:rPr lang="en-US" dirty="0"/>
              <a:t>EA Environmental Assessment</a:t>
            </a:r>
          </a:p>
          <a:p>
            <a:endParaRPr lang="en-US" dirty="0"/>
          </a:p>
          <a:p>
            <a:r>
              <a:rPr lang="en-US" b="1" dirty="0"/>
              <a:t>All projects:</a:t>
            </a:r>
          </a:p>
          <a:p>
            <a:pPr marL="171450" indent="-171450">
              <a:buFontTx/>
              <a:buChar char="-"/>
            </a:pPr>
            <a:r>
              <a:rPr lang="en-US" dirty="0"/>
              <a:t>Contact HUD FO if local officials cannot sign off</a:t>
            </a:r>
          </a:p>
          <a:p>
            <a:pPr marL="171450" indent="-171450">
              <a:buFontTx/>
              <a:buChar char="-"/>
            </a:pPr>
            <a:r>
              <a:rPr lang="en-US" dirty="0"/>
              <a:t>Maintain documentation that you have attempted to get sign off and alerted HUD </a:t>
            </a:r>
          </a:p>
          <a:p>
            <a:pPr marL="171450" indent="-171450">
              <a:buFontTx/>
              <a:buChar char="-"/>
            </a:pPr>
            <a:r>
              <a:rPr lang="en-US" dirty="0"/>
              <a:t>Keep the signed docs on file</a:t>
            </a:r>
          </a:p>
          <a:p>
            <a:pPr marL="171450" indent="-171450">
              <a:buFontTx/>
              <a:buChar char="-"/>
            </a:pPr>
            <a:r>
              <a:rPr lang="en-US" dirty="0"/>
              <a:t>HUD can review documentation during Monitoring.</a:t>
            </a:r>
          </a:p>
          <a:p>
            <a:pPr marL="171450" indent="-171450">
              <a:buFontTx/>
              <a:buChar char="-"/>
            </a:pPr>
            <a:r>
              <a:rPr lang="en-US" dirty="0"/>
              <a:t>Must be renewed every 5 years.</a:t>
            </a:r>
          </a:p>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38</a:t>
            </a:fld>
            <a:endParaRPr lang="en-US" dirty="0"/>
          </a:p>
        </p:txBody>
      </p:sp>
    </p:spTree>
    <p:extLst>
      <p:ext uri="{BB962C8B-B14F-4D97-AF65-F5344CB8AC3E}">
        <p14:creationId xmlns:p14="http://schemas.microsoft.com/office/powerpoint/2010/main" val="78719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97CED7-07E9-487E-B01D-E8C7D1B40B86}" type="slidenum">
              <a:rPr lang="en-US">
                <a:ea typeface="ＭＳ Ｐゴシック" pitchFamily="34" charset="-128"/>
              </a:rPr>
              <a:pPr fontAlgn="base">
                <a:spcBef>
                  <a:spcPct val="0"/>
                </a:spcBef>
                <a:spcAft>
                  <a:spcPct val="0"/>
                </a:spcAft>
                <a:defRPr/>
              </a:pPr>
              <a:t>43</a:t>
            </a:fld>
            <a:endParaRPr lang="en-US" dirty="0">
              <a:ea typeface="ＭＳ Ｐゴシック" pitchFamily="34" charset="-128"/>
            </a:endParaRPr>
          </a:p>
        </p:txBody>
      </p:sp>
      <p:sp>
        <p:nvSpPr>
          <p:cNvPr id="144386" name="Rectangle 7"/>
          <p:cNvSpPr txBox="1">
            <a:spLocks noGrp="1" noChangeArrowheads="1"/>
          </p:cNvSpPr>
          <p:nvPr/>
        </p:nvSpPr>
        <p:spPr bwMode="auto">
          <a:xfrm>
            <a:off x="3912656" y="8680876"/>
            <a:ext cx="2932942" cy="450650"/>
          </a:xfrm>
          <a:prstGeom prst="rect">
            <a:avLst/>
          </a:prstGeom>
          <a:noFill/>
          <a:ln w="9525">
            <a:noFill/>
            <a:miter lim="800000"/>
            <a:headEnd/>
            <a:tailEnd/>
          </a:ln>
        </p:spPr>
        <p:txBody>
          <a:bodyPr lIns="89446" tIns="44722" rIns="89446" bIns="44722" anchor="b"/>
          <a:lstStyle/>
          <a:p>
            <a:pPr algn="r" defTabSz="892727" eaLnBrk="0" hangingPunct="0"/>
            <a:fld id="{5845EE05-8D4D-45D9-B700-7D708AB3C495}" type="slidenum">
              <a:rPr lang="en-US" sz="1100"/>
              <a:pPr algn="r" defTabSz="892727" eaLnBrk="0" hangingPunct="0"/>
              <a:t>43</a:t>
            </a:fld>
            <a:endParaRPr lang="en-US" sz="1100" dirty="0"/>
          </a:p>
        </p:txBody>
      </p:sp>
      <p:sp>
        <p:nvSpPr>
          <p:cNvPr id="144387" name="Rectangle 2"/>
          <p:cNvSpPr>
            <a:spLocks noGrp="1" noRot="1" noChangeAspect="1" noChangeArrowheads="1" noTextEdit="1"/>
          </p:cNvSpPr>
          <p:nvPr>
            <p:ph type="sldImg"/>
          </p:nvPr>
        </p:nvSpPr>
        <p:spPr bwMode="auto">
          <a:xfrm>
            <a:off x="339725" y="679450"/>
            <a:ext cx="6173788" cy="3473450"/>
          </a:xfrm>
          <a:noFill/>
          <a:ln>
            <a:solidFill>
              <a:srgbClr val="000000"/>
            </a:solidFill>
            <a:miter lim="800000"/>
            <a:headEnd/>
            <a:tailEnd/>
          </a:ln>
        </p:spPr>
      </p:sp>
      <p:sp>
        <p:nvSpPr>
          <p:cNvPr id="144388" name="Rectangle 3"/>
          <p:cNvSpPr>
            <a:spLocks noGrp="1" noChangeArrowheads="1"/>
          </p:cNvSpPr>
          <p:nvPr>
            <p:ph type="body" idx="1"/>
          </p:nvPr>
        </p:nvSpPr>
        <p:spPr bwMode="auto">
          <a:xfrm>
            <a:off x="902205" y="4377083"/>
            <a:ext cx="5042739" cy="4076128"/>
          </a:xfrm>
          <a:noFill/>
        </p:spPr>
        <p:txBody>
          <a:bodyPr wrap="square" lIns="89446" tIns="44722" rIns="89446" bIns="44722"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283798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a:t>Over the life of a CoC Program funded project, it may be necessary to change aspects of the program.  Significant changes require HUD approval and a grant amendment.  There are different standards for “significant change” for UFAs/ CoCs with one (1) recipient vs. CoCs with more than one (1) recipient. The next two (2) slides will expand on what constitutes a “Significant Change”</a:t>
            </a:r>
          </a:p>
          <a:p>
            <a:r>
              <a:rPr lang="en-US" sz="1100" dirty="0"/>
              <a:t> </a:t>
            </a:r>
          </a:p>
          <a:p>
            <a:r>
              <a:rPr lang="en-US" sz="1100" dirty="0"/>
              <a:t>If the change is going to be a “significant change,” a grant amendment is necessary before any change is finalized.  Additionally, there are contingencies that must be met before HUD will approve the grant amendment. </a:t>
            </a:r>
          </a:p>
          <a:p>
            <a:r>
              <a:rPr lang="en-US" sz="1100" dirty="0"/>
              <a:t> </a:t>
            </a:r>
          </a:p>
          <a:p>
            <a:r>
              <a:rPr lang="en-US" sz="1100" dirty="0"/>
              <a:t>Changes that do not require a grant amendment need to be documented in recipient’s/subrecipient’s records.  HUD must be notified so it can update grant files and LOCCS, as necessary.</a:t>
            </a:r>
          </a:p>
          <a:p>
            <a:pPr defTabSz="894283">
              <a:spcBef>
                <a:spcPct val="0"/>
              </a:spcBef>
            </a:pPr>
            <a:endParaRPr lang="en-US" sz="1100" dirty="0">
              <a:ea typeface="Osaka"/>
              <a:cs typeface="Osaka"/>
            </a:endParaRPr>
          </a:p>
        </p:txBody>
      </p:sp>
      <p:sp>
        <p:nvSpPr>
          <p:cNvPr id="146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270EE4-ED61-4D17-8037-07B9F097BA56}" type="slidenum">
              <a:rPr lang="en-US">
                <a:solidFill>
                  <a:srgbClr val="000000"/>
                </a:solidFill>
                <a:ea typeface="ＭＳ Ｐゴシック" pitchFamily="34" charset="-128"/>
              </a:rPr>
              <a:pPr fontAlgn="base">
                <a:spcBef>
                  <a:spcPct val="0"/>
                </a:spcBef>
                <a:spcAft>
                  <a:spcPct val="0"/>
                </a:spcAft>
                <a:defRPr/>
              </a:pPr>
              <a:t>44</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113204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Does the </a:t>
            </a:r>
            <a:r>
              <a:rPr lang="en-US" dirty="0" err="1"/>
              <a:t>CoC</a:t>
            </a:r>
            <a:r>
              <a:rPr lang="en-US" dirty="0"/>
              <a:t> have a policy requiring submission/approval</a:t>
            </a:r>
            <a:r>
              <a:rPr lang="en-US" baseline="0" dirty="0"/>
              <a:t> of significant changes by the </a:t>
            </a:r>
            <a:r>
              <a:rPr lang="en-US" baseline="0" dirty="0" err="1"/>
              <a:t>CoC</a:t>
            </a:r>
            <a:r>
              <a:rPr lang="en-US" baseline="0" dirty="0"/>
              <a:t>?</a:t>
            </a:r>
          </a:p>
          <a:p>
            <a:pPr eaLnBrk="1" hangingPunct="1">
              <a:spcBef>
                <a:spcPct val="0"/>
              </a:spcBef>
            </a:pPr>
            <a:endParaRPr lang="en-US" baseline="0" dirty="0"/>
          </a:p>
          <a:p>
            <a:pPr eaLnBrk="1" hangingPunct="1">
              <a:spcBef>
                <a:spcPct val="0"/>
              </a:spcBef>
            </a:pPr>
            <a:r>
              <a:rPr lang="en-US" baseline="0" dirty="0"/>
              <a:t>If not consider adopting.</a:t>
            </a:r>
            <a:endParaRPr lang="en-US" dirty="0"/>
          </a:p>
        </p:txBody>
      </p:sp>
      <p:sp>
        <p:nvSpPr>
          <p:cNvPr id="148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B40CD8-F54B-4EAF-985A-3AA90E918805}" type="slidenum">
              <a:rPr lang="en-US">
                <a:ea typeface="ＭＳ Ｐゴシック" pitchFamily="34" charset="-128"/>
              </a:rPr>
              <a:pPr fontAlgn="base">
                <a:spcBef>
                  <a:spcPct val="0"/>
                </a:spcBef>
                <a:spcAft>
                  <a:spcPct val="0"/>
                </a:spcAft>
                <a:defRPr/>
              </a:pPr>
              <a:t>45</a:t>
            </a:fld>
            <a:endParaRPr lang="en-US" dirty="0">
              <a:ea typeface="ＭＳ Ｐゴシック" pitchFamily="34" charset="-128"/>
            </a:endParaRPr>
          </a:p>
        </p:txBody>
      </p:sp>
    </p:spTree>
    <p:extLst>
      <p:ext uri="{BB962C8B-B14F-4D97-AF65-F5344CB8AC3E}">
        <p14:creationId xmlns:p14="http://schemas.microsoft.com/office/powerpoint/2010/main" val="2193332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50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C75A1C-784C-40FC-8507-18875F40E622}" type="slidenum">
              <a:rPr lang="en-US">
                <a:ea typeface="ＭＳ Ｐゴシック" pitchFamily="34" charset="-128"/>
              </a:rPr>
              <a:pPr fontAlgn="base">
                <a:spcBef>
                  <a:spcPct val="0"/>
                </a:spcBef>
                <a:spcAft>
                  <a:spcPct val="0"/>
                </a:spcAft>
                <a:defRPr/>
              </a:pPr>
              <a:t>46</a:t>
            </a:fld>
            <a:endParaRPr lang="en-US" dirty="0">
              <a:ea typeface="ＭＳ Ｐゴシック" pitchFamily="34" charset="-128"/>
            </a:endParaRPr>
          </a:p>
        </p:txBody>
      </p:sp>
    </p:spTree>
    <p:extLst>
      <p:ext uri="{BB962C8B-B14F-4D97-AF65-F5344CB8AC3E}">
        <p14:creationId xmlns:p14="http://schemas.microsoft.com/office/powerpoint/2010/main" val="3772787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 name="Notes Placeholder 2"/>
          <p:cNvSpPr>
            <a:spLocks noGrp="1"/>
          </p:cNvSpPr>
          <p:nvPr>
            <p:ph type="body" idx="1"/>
          </p:nvPr>
        </p:nvSpPr>
        <p:spPr/>
        <p:txBody>
          <a:bodyPr/>
          <a:lstStyle/>
          <a:p>
            <a:pPr>
              <a:spcBef>
                <a:spcPct val="20000"/>
              </a:spcBef>
              <a:defRPr/>
            </a:pPr>
            <a:endParaRPr lang="en-US" b="1" kern="0" dirty="0">
              <a:solidFill>
                <a:prstClr val="black"/>
              </a:solidFill>
              <a:latin typeface="Arial"/>
              <a:ea typeface="ＭＳ Ｐゴシック"/>
            </a:endParaRP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AA598A-A006-4F67-8FE4-E6E7773C9E68}" type="slidenum">
              <a:rPr lang="en-US">
                <a:ea typeface="ＭＳ Ｐゴシック" pitchFamily="34" charset="-128"/>
              </a:rPr>
              <a:pPr fontAlgn="base">
                <a:spcBef>
                  <a:spcPct val="0"/>
                </a:spcBef>
                <a:spcAft>
                  <a:spcPct val="0"/>
                </a:spcAft>
                <a:defRPr/>
              </a:pPr>
              <a:t>50</a:t>
            </a:fld>
            <a:endParaRPr lang="en-US" dirty="0">
              <a:ea typeface="ＭＳ Ｐゴシック" pitchFamily="34" charset="-128"/>
            </a:endParaRPr>
          </a:p>
        </p:txBody>
      </p:sp>
    </p:spTree>
    <p:extLst>
      <p:ext uri="{BB962C8B-B14F-4D97-AF65-F5344CB8AC3E}">
        <p14:creationId xmlns:p14="http://schemas.microsoft.com/office/powerpoint/2010/main" val="2633197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most common source of program income under the CoC Program is likely to be rent and occupancy charges that are paid by program participants.  The same requirements that apply to all program income in terms of its eligible uses, apply to program income collected from rent and occupancy charges.  </a:t>
            </a:r>
          </a:p>
          <a:p>
            <a:r>
              <a:rPr lang="en-US" dirty="0"/>
              <a:t> </a:t>
            </a:r>
          </a:p>
          <a:p>
            <a:r>
              <a:rPr lang="en-US" dirty="0"/>
              <a:t>Rents and occupancy charges collected from program participants are program income.  In this situation, the program income can be used, in whole or in part, to assist residents moving from transitional to permanent housing.  The activities must be eligible CoC Program activities, but do not need to be related to the existing HUD-funded project.  For instance, program income can be used to provide security deposit assistance or first month’s rent for transitional housing residents moving to permanent housing, even if that is not a type of assistance provided under the CoC Program project.</a:t>
            </a:r>
          </a:p>
          <a:p>
            <a:pPr eaLnBrk="1" hangingPunct="1">
              <a:spcBef>
                <a:spcPct val="0"/>
              </a:spcBef>
            </a:pPr>
            <a:endParaRPr lang="en-US" dirty="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6A668C-0CA0-44C5-A05B-2BEF7136060E}" type="slidenum">
              <a:rPr lang="en-US">
                <a:solidFill>
                  <a:srgbClr val="000000"/>
                </a:solidFill>
                <a:ea typeface="ＭＳ Ｐゴシック" pitchFamily="34" charset="-128"/>
              </a:rPr>
              <a:pPr fontAlgn="base">
                <a:spcBef>
                  <a:spcPct val="0"/>
                </a:spcBef>
                <a:spcAft>
                  <a:spcPct val="0"/>
                </a:spcAft>
                <a:defRPr/>
              </a:pPr>
              <a:t>52</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3782865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a:t>Once the project is funded, it is important for recipients and subrecipients to understand the difference between approved and eligible costs under the CoC Program. Eligible costs are all those costs that are included in the CoC Program interim rule, as shown on the previous slide.</a:t>
            </a:r>
          </a:p>
          <a:p>
            <a:r>
              <a:rPr lang="en-US" sz="1100" dirty="0"/>
              <a:t> </a:t>
            </a:r>
          </a:p>
          <a:p>
            <a:r>
              <a:rPr lang="en-US" sz="1100" dirty="0"/>
              <a:t>As part of the annual CoC Program competition, each applicant submits an application to HUD with a project budget. This budget requests CoC Program funds to pay for specific costs (such as leasing, HMIS, etc.). HUD reviews the project application and budget, and if approved, is incorporated into the recipient’s grant agreement with HUD. The project-specific approved budgets become the approved costs for a project and the recipient may only spend CoC Program funds on these approved costs. Recipients that want to amend their project budget and spend money on CoC Program eligible costs other than those in the approved application and budget must request approval from HUD.</a:t>
            </a:r>
          </a:p>
          <a:p>
            <a:r>
              <a:rPr lang="en-US" sz="1100" dirty="0"/>
              <a:t> </a:t>
            </a:r>
          </a:p>
          <a:p>
            <a:pPr eaLnBrk="1" hangingPunct="1">
              <a:spcBef>
                <a:spcPct val="0"/>
              </a:spcBef>
            </a:pPr>
            <a:endParaRPr lang="en-US" sz="1100" dirty="0">
              <a:ea typeface="ＭＳ Ｐゴシック" pitchFamily="34" charset="-128"/>
            </a:endParaRPr>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EB40A3-D465-433F-9731-44A1AE117E88}" type="slidenum">
              <a:rPr lang="en-US">
                <a:solidFill>
                  <a:srgbClr val="000000"/>
                </a:solidFill>
                <a:ea typeface="ＭＳ Ｐゴシック" pitchFamily="34" charset="-128"/>
              </a:rPr>
              <a:pPr fontAlgn="base">
                <a:spcBef>
                  <a:spcPct val="0"/>
                </a:spcBef>
                <a:spcAft>
                  <a:spcPct val="0"/>
                </a:spcAft>
                <a:defRPr/>
              </a:pPr>
              <a:t>54</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348138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2</a:t>
            </a:fld>
            <a:endParaRPr lang="en-US" dirty="0"/>
          </a:p>
        </p:txBody>
      </p:sp>
    </p:spTree>
    <p:extLst>
      <p:ext uri="{BB962C8B-B14F-4D97-AF65-F5344CB8AC3E}">
        <p14:creationId xmlns:p14="http://schemas.microsoft.com/office/powerpoint/2010/main" val="746369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Recipients and </a:t>
            </a:r>
            <a:r>
              <a:rPr lang="en-US" dirty="0" err="1"/>
              <a:t>subrecipients</a:t>
            </a:r>
            <a:r>
              <a:rPr lang="en-US" dirty="0"/>
              <a:t> may use </a:t>
            </a:r>
            <a:r>
              <a:rPr lang="en-US" dirty="0" err="1"/>
              <a:t>CoC</a:t>
            </a:r>
            <a:r>
              <a:rPr lang="en-US" dirty="0"/>
              <a:t> Program operating funds to pay the costs of the day-to-day operations of transitional and permanent housing in either a single building or structure or in individual housing units. </a:t>
            </a:r>
          </a:p>
          <a:p>
            <a:r>
              <a:rPr lang="en-US" dirty="0" err="1"/>
              <a:t>CoC</a:t>
            </a:r>
            <a:r>
              <a:rPr lang="en-US" dirty="0"/>
              <a:t> Program operating costs include those related to:</a:t>
            </a:r>
          </a:p>
          <a:p>
            <a:pPr lvl="1"/>
            <a:r>
              <a:rPr lang="en-US" dirty="0"/>
              <a:t>The maintenance and repair of the housing including scheduled payments to a reserve fund for the future replacement of major buildings systems</a:t>
            </a:r>
          </a:p>
          <a:p>
            <a:pPr lvl="1"/>
            <a:r>
              <a:rPr lang="en-US" dirty="0"/>
              <a:t>Security for a housing program where more than 50 percent of the units or building area is paid for with grant funds.  </a:t>
            </a:r>
          </a:p>
          <a:p>
            <a:pPr lvl="1"/>
            <a:r>
              <a:rPr lang="en-US" dirty="0"/>
              <a:t>Utilities including electricity, gas, heating oil or other heating/cooling costs, and water</a:t>
            </a:r>
          </a:p>
          <a:p>
            <a:pPr lvl="1"/>
            <a:r>
              <a:rPr lang="en-US" dirty="0"/>
              <a:t>Furniture</a:t>
            </a:r>
          </a:p>
          <a:p>
            <a:pPr lvl="1"/>
            <a:r>
              <a:rPr lang="en-US" dirty="0"/>
              <a:t>Equipment</a:t>
            </a:r>
          </a:p>
          <a:p>
            <a:pPr lvl="1"/>
            <a:r>
              <a:rPr lang="en-US" dirty="0"/>
              <a:t>Staff time and related fringe costs carrying out these operating activities are eligible operating costs. </a:t>
            </a:r>
          </a:p>
          <a:p>
            <a:r>
              <a:rPr lang="en-US" dirty="0"/>
              <a:t>Program Funds may </a:t>
            </a:r>
            <a:r>
              <a:rPr lang="en-US" b="1" u="sng" dirty="0"/>
              <a:t>not</a:t>
            </a:r>
            <a:r>
              <a:rPr lang="en-US" dirty="0"/>
              <a:t> be used for:</a:t>
            </a:r>
          </a:p>
          <a:p>
            <a:pPr lvl="0"/>
            <a:r>
              <a:rPr lang="en-US" dirty="0"/>
              <a:t>Operating costs of emergency shelters and supportive service only facilities.  </a:t>
            </a:r>
          </a:p>
          <a:p>
            <a:pPr lvl="0"/>
            <a:r>
              <a:rPr lang="en-US" dirty="0"/>
              <a:t>The maintenance and repair of housing where those costs are included in the lease.</a:t>
            </a:r>
          </a:p>
          <a:p>
            <a:pPr lvl="0"/>
            <a:r>
              <a:rPr lang="en-US" dirty="0"/>
              <a:t>Rental Assistance also may not be used in a structure that utilized </a:t>
            </a:r>
            <a:r>
              <a:rPr lang="en-US" dirty="0" err="1"/>
              <a:t>CoC</a:t>
            </a:r>
            <a:r>
              <a:rPr lang="en-US" dirty="0"/>
              <a:t> Program Operating funds.</a:t>
            </a:r>
          </a:p>
          <a:p>
            <a:pPr lvl="0"/>
            <a:r>
              <a:rPr lang="en-US" b="1" dirty="0"/>
              <a:t>Food is no longer an operating cost.  It is now eligible under supportive services.</a:t>
            </a:r>
            <a:endParaRPr lang="en-US" dirty="0"/>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62</a:t>
            </a:fld>
            <a:endParaRPr lang="en-US" dirty="0"/>
          </a:p>
        </p:txBody>
      </p:sp>
    </p:spTree>
    <p:extLst>
      <p:ext uri="{BB962C8B-B14F-4D97-AF65-F5344CB8AC3E}">
        <p14:creationId xmlns:p14="http://schemas.microsoft.com/office/powerpoint/2010/main" val="1860829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Recipients and </a:t>
            </a:r>
            <a:r>
              <a:rPr lang="en-US" dirty="0" err="1"/>
              <a:t>subrecipients</a:t>
            </a:r>
            <a:r>
              <a:rPr lang="en-US" dirty="0"/>
              <a:t> may use </a:t>
            </a:r>
            <a:r>
              <a:rPr lang="en-US" dirty="0" err="1"/>
              <a:t>CoC</a:t>
            </a:r>
            <a:r>
              <a:rPr lang="en-US" dirty="0"/>
              <a:t> Program funds to pay for a wide range of supportive services that address the special needs of program participants. These supportive services may be provided as part of SSO projects, or as an eligible activity of a permanent and transitional housing projects, or, in the case of </a:t>
            </a:r>
            <a:r>
              <a:rPr lang="en-US" dirty="0" err="1"/>
              <a:t>CoCs</a:t>
            </a:r>
            <a:r>
              <a:rPr lang="en-US" dirty="0"/>
              <a:t> that have been designated as a High-Performing Community, a homelessness prevention project. Regardless of the program component, all </a:t>
            </a:r>
            <a:r>
              <a:rPr lang="en-US" dirty="0" err="1"/>
              <a:t>CoC</a:t>
            </a:r>
            <a:r>
              <a:rPr lang="en-US" dirty="0"/>
              <a:t> Program-funded supportive services must be necessary to assist program participants to obtain and maintain housing.</a:t>
            </a:r>
          </a:p>
          <a:p>
            <a:r>
              <a:rPr lang="en-US" dirty="0"/>
              <a:t> </a:t>
            </a:r>
          </a:p>
          <a:p>
            <a:r>
              <a:rPr lang="en-US" dirty="0"/>
              <a:t>If supportive services are being provided directly by the recipient or </a:t>
            </a:r>
            <a:r>
              <a:rPr lang="en-US" dirty="0" err="1"/>
              <a:t>subrecipient</a:t>
            </a:r>
            <a:r>
              <a:rPr lang="en-US" dirty="0"/>
              <a:t>, eligible costs include the costs of labor (salary and benefits) or supplies and materials directly for providing supportive services to program participants. </a:t>
            </a:r>
          </a:p>
          <a:p>
            <a:r>
              <a:rPr lang="en-US" dirty="0"/>
              <a:t> </a:t>
            </a:r>
          </a:p>
          <a:p>
            <a:r>
              <a:rPr lang="en-US" dirty="0"/>
              <a:t>Staff training and the costs of obtaining professional licenses or certifications needed to provide supportive services are not eligible costs. However, training on the </a:t>
            </a:r>
            <a:r>
              <a:rPr lang="en-US" dirty="0" err="1"/>
              <a:t>CoC</a:t>
            </a:r>
            <a:r>
              <a:rPr lang="en-US" dirty="0"/>
              <a:t> Program is an eligible cost under project administration. </a:t>
            </a:r>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65</a:t>
            </a:fld>
            <a:endParaRPr lang="en-US" dirty="0"/>
          </a:p>
        </p:txBody>
      </p:sp>
    </p:spTree>
    <p:extLst>
      <p:ext uri="{BB962C8B-B14F-4D97-AF65-F5344CB8AC3E}">
        <p14:creationId xmlns:p14="http://schemas.microsoft.com/office/powerpoint/2010/main" val="4015272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Recipients and </a:t>
            </a:r>
            <a:r>
              <a:rPr lang="en-US" dirty="0" err="1"/>
              <a:t>subrecipients</a:t>
            </a:r>
            <a:r>
              <a:rPr lang="en-US" dirty="0"/>
              <a:t> may use </a:t>
            </a:r>
            <a:r>
              <a:rPr lang="en-US" dirty="0" err="1"/>
              <a:t>CoC</a:t>
            </a:r>
            <a:r>
              <a:rPr lang="en-US" dirty="0"/>
              <a:t> Program funds to pay for a wide range of supportive services that address the special needs of program participants. These supportive services may be provided as part of SSO projects, or as an eligible activity of a permanent and transitional housing projects, or, in the case of </a:t>
            </a:r>
            <a:r>
              <a:rPr lang="en-US" dirty="0" err="1"/>
              <a:t>CoCs</a:t>
            </a:r>
            <a:r>
              <a:rPr lang="en-US" dirty="0"/>
              <a:t> that have been designated as a High-Performing Community, a homelessness prevention project. Regardless of the program component, all </a:t>
            </a:r>
            <a:r>
              <a:rPr lang="en-US" dirty="0" err="1"/>
              <a:t>CoC</a:t>
            </a:r>
            <a:r>
              <a:rPr lang="en-US" dirty="0"/>
              <a:t> Program-funded supportive services must be necessary to assist program participants to obtain and maintain housing.</a:t>
            </a:r>
          </a:p>
          <a:p>
            <a:r>
              <a:rPr lang="en-US" dirty="0"/>
              <a:t> </a:t>
            </a:r>
          </a:p>
          <a:p>
            <a:r>
              <a:rPr lang="en-US" dirty="0"/>
              <a:t>If supportive services are being provided directly by the recipient or </a:t>
            </a:r>
            <a:r>
              <a:rPr lang="en-US" dirty="0" err="1"/>
              <a:t>subrecipient</a:t>
            </a:r>
            <a:r>
              <a:rPr lang="en-US" dirty="0"/>
              <a:t>, eligible costs include the costs of labor (salary and benefits) or supplies and materials directly for providing supportive services to program participants. </a:t>
            </a:r>
          </a:p>
          <a:p>
            <a:r>
              <a:rPr lang="en-US" dirty="0"/>
              <a:t> </a:t>
            </a:r>
          </a:p>
          <a:p>
            <a:r>
              <a:rPr lang="en-US" dirty="0"/>
              <a:t>Staff training and the costs of obtaining professional licenses or certifications needed to provide supportive services are not eligible costs. However, training on the </a:t>
            </a:r>
            <a:r>
              <a:rPr lang="en-US" dirty="0" err="1"/>
              <a:t>CoC</a:t>
            </a:r>
            <a:r>
              <a:rPr lang="en-US" dirty="0"/>
              <a:t> Program is an eligible cost under project administration. </a:t>
            </a:r>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66</a:t>
            </a:fld>
            <a:endParaRPr lang="en-US" dirty="0"/>
          </a:p>
        </p:txBody>
      </p:sp>
    </p:spTree>
    <p:extLst>
      <p:ext uri="{BB962C8B-B14F-4D97-AF65-F5344CB8AC3E}">
        <p14:creationId xmlns:p14="http://schemas.microsoft.com/office/powerpoint/2010/main" val="4015272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67</a:t>
            </a:fld>
            <a:endParaRPr lang="en-US" dirty="0"/>
          </a:p>
        </p:txBody>
      </p:sp>
    </p:spTree>
    <p:extLst>
      <p:ext uri="{BB962C8B-B14F-4D97-AF65-F5344CB8AC3E}">
        <p14:creationId xmlns:p14="http://schemas.microsoft.com/office/powerpoint/2010/main" val="2209105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900" dirty="0"/>
              <a:t>Recipients and subrecipients may use up to 10 percent of the eligible activities awarded in their CoC Program grants (e.g., the subtotal) to pay for eligible project administrative costs.  In FY2012, the NOFA indicated the amount of additional funds HUD will offer to pay for the increased project administration budget line item. Note that under the Supportive Housing Program, project administration is capped at five (5) percent of the grant award. Under the Shelter Plus Care Program, project administration is not an eligible budget line item (BLI). All administrative costs are charged to the rental assistance budget.</a:t>
            </a:r>
          </a:p>
          <a:p>
            <a:r>
              <a:rPr lang="en-US" sz="900" dirty="0"/>
              <a:t> </a:t>
            </a:r>
          </a:p>
          <a:p>
            <a:r>
              <a:rPr lang="en-US" sz="900" dirty="0"/>
              <a:t>Project administration funds in the CoC Program may be used to pay for costs under three main categories:  general management, oversight and coordination.</a:t>
            </a:r>
          </a:p>
          <a:p>
            <a:r>
              <a:rPr lang="en-US" sz="900" dirty="0"/>
              <a:t> </a:t>
            </a:r>
          </a:p>
          <a:p>
            <a:r>
              <a:rPr lang="en-US" sz="900" dirty="0"/>
              <a:t>This includes salaries and related costs for staff engaged in administration including such activities as preparing budgets, monitoring compliance and evaluating program results:</a:t>
            </a:r>
          </a:p>
          <a:p>
            <a:r>
              <a:rPr lang="en-US" sz="900" dirty="0"/>
              <a:t>	a.    Training on CoC requirements;</a:t>
            </a:r>
          </a:p>
          <a:p>
            <a:pPr lvl="0"/>
            <a:r>
              <a:rPr lang="en-US" sz="900" dirty="0"/>
              <a:t>The costs of providing training on CoC requirements and attending HUD-sponsored trainings; and</a:t>
            </a:r>
          </a:p>
          <a:p>
            <a:r>
              <a:rPr lang="en-US" sz="900" dirty="0"/>
              <a:t>	c.   Environmental review.</a:t>
            </a:r>
          </a:p>
          <a:p>
            <a:r>
              <a:rPr lang="en-US" sz="900" dirty="0"/>
              <a:t> </a:t>
            </a:r>
          </a:p>
          <a:p>
            <a:r>
              <a:rPr lang="en-US" sz="900" dirty="0"/>
              <a:t>Note, under each eligible cost, we have stated that the costs of staff and direct overhead for carrying out eligible activities for each of the eligible activities under the CoC Program are to be charged to the eligible budget line item for that activity (e.g., maintenance worker should be charged to the operating budget line item).  Therefore, these costs (staff and overhead) should not be charged to the project administration BLI.  Only those staff and overhead costs related to carrying out project administration should be charged to the project administration BLI.</a:t>
            </a:r>
          </a:p>
          <a:p>
            <a:r>
              <a:rPr lang="en-US" sz="900" dirty="0"/>
              <a:t> </a:t>
            </a:r>
          </a:p>
          <a:p>
            <a:r>
              <a:rPr lang="en-US" sz="900" dirty="0"/>
              <a:t>Rental assistance projects may carve out project administration dollars from the rental assistance BLI; however, the project must continue to have the same number of units. This will be clarified in the final rule. </a:t>
            </a:r>
          </a:p>
          <a:p>
            <a:pPr lvl="1" eaLnBrk="1" hangingPunct="1">
              <a:spcBef>
                <a:spcPct val="0"/>
              </a:spcBef>
            </a:pPr>
            <a:endParaRPr lang="en-US" dirty="0"/>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70513A-CFDE-416D-B6DD-F06F8B570E8C}" type="slidenum">
              <a:rPr lang="en-US">
                <a:solidFill>
                  <a:srgbClr val="000000"/>
                </a:solidFill>
                <a:ea typeface="ＭＳ Ｐゴシック" pitchFamily="34" charset="-128"/>
              </a:rPr>
              <a:pPr fontAlgn="base">
                <a:spcBef>
                  <a:spcPct val="0"/>
                </a:spcBef>
                <a:spcAft>
                  <a:spcPct val="0"/>
                </a:spcAft>
                <a:defRPr/>
              </a:pPr>
              <a:t>69</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2161090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900" dirty="0"/>
              <a:t>Recipients and subrecipients may use up to 10 percent of the eligible activities awarded in their CoC Program grants (e.g., the subtotal) to pay for eligible project administrative costs.  In FY2012, the NOFA indicated the amount of additional funds HUD will offer to pay for the increased project administration budget line item. Note that under the Supportive Housing Program, project administration is capped at five (5) percent of the grant award. Under the Shelter Plus Care Program, project administration is not an eligible budget line item (BLI). All administrative costs are charged to the rental assistance budget.</a:t>
            </a:r>
          </a:p>
          <a:p>
            <a:r>
              <a:rPr lang="en-US" sz="900" dirty="0"/>
              <a:t> </a:t>
            </a:r>
          </a:p>
          <a:p>
            <a:r>
              <a:rPr lang="en-US" sz="900" dirty="0"/>
              <a:t>Project administration funds in the CoC Program may be used to pay for costs under three main categories:  general management, oversight and coordination.</a:t>
            </a:r>
          </a:p>
          <a:p>
            <a:r>
              <a:rPr lang="en-US" sz="900" dirty="0"/>
              <a:t> </a:t>
            </a:r>
          </a:p>
          <a:p>
            <a:r>
              <a:rPr lang="en-US" sz="900" dirty="0"/>
              <a:t>This includes salaries and related costs for staff engaged in administration including such activities as preparing budgets, monitoring compliance and evaluating program results:</a:t>
            </a:r>
          </a:p>
          <a:p>
            <a:r>
              <a:rPr lang="en-US" sz="900" dirty="0"/>
              <a:t>	a.    Training on CoC requirements;</a:t>
            </a:r>
          </a:p>
          <a:p>
            <a:pPr lvl="0"/>
            <a:r>
              <a:rPr lang="en-US" sz="900" dirty="0"/>
              <a:t>The costs of providing training on CoC requirements and attending HUD-sponsored trainings; and</a:t>
            </a:r>
          </a:p>
          <a:p>
            <a:r>
              <a:rPr lang="en-US" sz="900" dirty="0"/>
              <a:t>	c.   Environmental review.</a:t>
            </a:r>
          </a:p>
          <a:p>
            <a:r>
              <a:rPr lang="en-US" sz="900" dirty="0"/>
              <a:t> </a:t>
            </a:r>
          </a:p>
          <a:p>
            <a:r>
              <a:rPr lang="en-US" sz="900" dirty="0"/>
              <a:t>Note, under each eligible cost, we have stated that the costs of staff and direct overhead for carrying out eligible activities for each of the eligible activities under the CoC Program are to be charged to the eligible budget line item for that activity (e.g., maintenance worker should be charged to the operating budget line item).  Therefore, these costs (staff and overhead) should not be charged to the project administration BLI.  Only those staff and overhead costs related to carrying out project administration should be charged to the project administration BLI.</a:t>
            </a:r>
          </a:p>
          <a:p>
            <a:r>
              <a:rPr lang="en-US" sz="900" dirty="0"/>
              <a:t> </a:t>
            </a:r>
          </a:p>
          <a:p>
            <a:r>
              <a:rPr lang="en-US" sz="900" dirty="0"/>
              <a:t>Rental assistance projects may carve out project administration dollars from the rental assistance BLI; however, the project must continue to have the same number of units. This will be clarified in the final rule. </a:t>
            </a:r>
          </a:p>
          <a:p>
            <a:pPr lvl="1" eaLnBrk="1" hangingPunct="1">
              <a:spcBef>
                <a:spcPct val="0"/>
              </a:spcBef>
            </a:pPr>
            <a:endParaRPr lang="en-US" dirty="0"/>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70513A-CFDE-416D-B6DD-F06F8B570E8C}" type="slidenum">
              <a:rPr lang="en-US">
                <a:solidFill>
                  <a:srgbClr val="000000"/>
                </a:solidFill>
                <a:ea typeface="ＭＳ Ｐゴシック" pitchFamily="34" charset="-128"/>
              </a:rPr>
              <a:pPr fontAlgn="base">
                <a:spcBef>
                  <a:spcPct val="0"/>
                </a:spcBef>
                <a:spcAft>
                  <a:spcPct val="0"/>
                </a:spcAft>
                <a:defRPr/>
              </a:pPr>
              <a:t>70</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2161090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900" dirty="0"/>
              <a:t>Recipients and subrecipients may use up to 10 percent of the eligible activities awarded in their CoC Program grants (e.g., the subtotal) to pay for eligible project administrative costs.  In FY2012, the NOFA indicated the amount of additional funds HUD will offer to pay for the increased project administration budget line item</a:t>
            </a:r>
          </a:p>
          <a:p>
            <a:r>
              <a:rPr lang="en-US" sz="900" dirty="0"/>
              <a:t> </a:t>
            </a:r>
          </a:p>
          <a:p>
            <a:r>
              <a:rPr lang="en-US" sz="900" dirty="0"/>
              <a:t>Project administration funds in the CoC Program may be used to pay for costs under three main categories:  general management, oversight and coordination.</a:t>
            </a:r>
          </a:p>
          <a:p>
            <a:r>
              <a:rPr lang="en-US" sz="900" dirty="0"/>
              <a:t> </a:t>
            </a:r>
          </a:p>
          <a:p>
            <a:r>
              <a:rPr lang="en-US" sz="900" dirty="0"/>
              <a:t>This includes salaries and related costs for staff engaged in administration including such activities as preparing budgets, monitoring compliance and evaluating program results:</a:t>
            </a:r>
          </a:p>
          <a:p>
            <a:r>
              <a:rPr lang="en-US" sz="900" dirty="0"/>
              <a:t>	a.    Training on CoC requirements;</a:t>
            </a:r>
          </a:p>
          <a:p>
            <a:pPr lvl="0"/>
            <a:r>
              <a:rPr lang="en-US" sz="900" dirty="0"/>
              <a:t>The costs of providing training on CoC requirements and attending HUD-sponsored trainings; and</a:t>
            </a:r>
          </a:p>
          <a:p>
            <a:r>
              <a:rPr lang="en-US" sz="900" dirty="0"/>
              <a:t>	c.   Environmental review.</a:t>
            </a:r>
          </a:p>
          <a:p>
            <a:r>
              <a:rPr lang="en-US" sz="900" dirty="0"/>
              <a:t> </a:t>
            </a:r>
          </a:p>
          <a:p>
            <a:r>
              <a:rPr lang="en-US" sz="900" dirty="0"/>
              <a:t>Note, under each eligible cost, we have stated that the costs of staff and direct overhead for carrying out eligible activities for each of the eligible activities under the CoC Program are to be charged to the eligible budget line item for that activity (e.g., maintenance worker should be charged to the operating budget line item).  Therefore, these costs (staff and overhead) should not be charged to the project administration BLI.  Only those staff and overhead costs related to carrying out project administration should be charged to the project administration BLI.</a:t>
            </a:r>
          </a:p>
          <a:p>
            <a:r>
              <a:rPr lang="en-US" sz="900" dirty="0"/>
              <a:t> </a:t>
            </a:r>
          </a:p>
          <a:p>
            <a:r>
              <a:rPr lang="en-US" sz="900" dirty="0"/>
              <a:t>Rental assistance projects may carve out project administration dollars from the rental assistance BLI; however, the project must continue to have the same number of units. This will be clarified in the final rule. </a:t>
            </a:r>
          </a:p>
          <a:p>
            <a:pPr lvl="1" eaLnBrk="1" hangingPunct="1">
              <a:spcBef>
                <a:spcPct val="0"/>
              </a:spcBef>
            </a:pPr>
            <a:endParaRPr lang="en-US" dirty="0"/>
          </a:p>
        </p:txBody>
      </p:sp>
      <p:sp>
        <p:nvSpPr>
          <p:cNvPr id="1187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70513A-CFDE-416D-B6DD-F06F8B570E8C}" type="slidenum">
              <a:rPr lang="en-US">
                <a:solidFill>
                  <a:srgbClr val="000000"/>
                </a:solidFill>
                <a:ea typeface="ＭＳ Ｐゴシック" pitchFamily="34" charset="-128"/>
              </a:rPr>
              <a:pPr fontAlgn="base">
                <a:spcBef>
                  <a:spcPct val="0"/>
                </a:spcBef>
                <a:spcAft>
                  <a:spcPct val="0"/>
                </a:spcAft>
                <a:defRPr/>
              </a:pPr>
              <a:t>71</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2161090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Indirect = general agency overhead</a:t>
            </a:r>
            <a:r>
              <a:rPr lang="en-US" baseline="0" dirty="0"/>
              <a:t> (e.g. development and payroll departments)</a:t>
            </a:r>
          </a:p>
          <a:p>
            <a:endParaRPr lang="en-US" baseline="0" dirty="0"/>
          </a:p>
          <a:p>
            <a:r>
              <a:rPr lang="en-US" baseline="0" dirty="0"/>
              <a:t>Indirect cost rate proposal usually requires assistance from a CPA</a:t>
            </a:r>
          </a:p>
          <a:p>
            <a:endParaRPr lang="en-US" baseline="0" dirty="0"/>
          </a:p>
          <a:p>
            <a:r>
              <a:rPr lang="en-US" baseline="0" dirty="0"/>
              <a:t>If you have an indirect cost rate you can charge indirect costs to every allowable budget line</a:t>
            </a:r>
          </a:p>
          <a:p>
            <a:endParaRPr lang="en-US" baseline="0" dirty="0"/>
          </a:p>
          <a:p>
            <a:r>
              <a:rPr lang="en-US" baseline="0" dirty="0"/>
              <a:t>You cannot increase the overall budget</a:t>
            </a:r>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72</a:t>
            </a:fld>
            <a:endParaRPr lang="en-US" dirty="0"/>
          </a:p>
        </p:txBody>
      </p:sp>
    </p:spTree>
    <p:extLst>
      <p:ext uri="{BB962C8B-B14F-4D97-AF65-F5344CB8AC3E}">
        <p14:creationId xmlns:p14="http://schemas.microsoft.com/office/powerpoint/2010/main" val="688214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Periodic certification:</a:t>
            </a:r>
            <a:r>
              <a:rPr lang="en-US" baseline="0" dirty="0"/>
              <a:t>  e.g. </a:t>
            </a:r>
            <a:r>
              <a:rPr lang="en-US" baseline="0" dirty="0" err="1"/>
              <a:t>supv</a:t>
            </a:r>
            <a:r>
              <a:rPr lang="en-US" baseline="0" dirty="0"/>
              <a:t> signs off</a:t>
            </a:r>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81</a:t>
            </a:fld>
            <a:endParaRPr lang="en-US" dirty="0"/>
          </a:p>
        </p:txBody>
      </p:sp>
    </p:spTree>
    <p:extLst>
      <p:ext uri="{BB962C8B-B14F-4D97-AF65-F5344CB8AC3E}">
        <p14:creationId xmlns:p14="http://schemas.microsoft.com/office/powerpoint/2010/main" val="3923024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budget line items must be included in the calculation, except leasing; however, the CoC Program does not require that the match be for the same budget line item that is approved in the grant. </a:t>
            </a:r>
          </a:p>
          <a:p>
            <a:endParaRPr lang="en-US" dirty="0"/>
          </a:p>
          <a:p>
            <a:r>
              <a:rPr lang="en-US" dirty="0"/>
              <a:t> For example, under the CoC Program, $100,000 of operating funds may be matched with $25,000 cash that is expended on supportive services or with $25,000 worth of in-kind services (or a combination thereof).</a:t>
            </a:r>
          </a:p>
          <a:p>
            <a:endParaRPr lang="en-US" dirty="0"/>
          </a:p>
          <a:p>
            <a:r>
              <a:rPr lang="en-US" dirty="0"/>
              <a:t>HUD can monitor based on</a:t>
            </a:r>
            <a:r>
              <a:rPr lang="en-US" baseline="0" dirty="0"/>
              <a:t> full amount committed in application.  Don’t </a:t>
            </a:r>
            <a:r>
              <a:rPr lang="en-US" b="1" baseline="0" dirty="0"/>
              <a:t>overcommit</a:t>
            </a:r>
            <a:endParaRPr lang="en-US" b="1" dirty="0"/>
          </a:p>
          <a:p>
            <a:r>
              <a:rPr lang="en-US" dirty="0"/>
              <a:t> </a:t>
            </a:r>
          </a:p>
          <a:p>
            <a:pPr eaLnBrk="1" hangingPunct="1">
              <a:spcBef>
                <a:spcPct val="0"/>
              </a:spcBef>
            </a:pPr>
            <a:endParaRPr lang="en-US" dirty="0"/>
          </a:p>
        </p:txBody>
      </p:sp>
      <p:sp>
        <p:nvSpPr>
          <p:cNvPr id="1208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92E23C-7434-48FB-B1F9-30A882DC6723}" type="slidenum">
              <a:rPr lang="en-US">
                <a:ea typeface="ＭＳ Ｐゴシック" pitchFamily="34" charset="-128"/>
              </a:rPr>
              <a:pPr fontAlgn="base">
                <a:spcBef>
                  <a:spcPct val="0"/>
                </a:spcBef>
                <a:spcAft>
                  <a:spcPct val="0"/>
                </a:spcAft>
                <a:defRPr/>
              </a:pPr>
              <a:t>84</a:t>
            </a:fld>
            <a:endParaRPr lang="en-US" dirty="0">
              <a:ea typeface="ＭＳ Ｐゴシック" pitchFamily="34" charset="-128"/>
            </a:endParaRPr>
          </a:p>
        </p:txBody>
      </p:sp>
    </p:spTree>
    <p:extLst>
      <p:ext uri="{BB962C8B-B14F-4D97-AF65-F5344CB8AC3E}">
        <p14:creationId xmlns:p14="http://schemas.microsoft.com/office/powerpoint/2010/main" val="1609621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3" name="Notes Placeholder 2"/>
          <p:cNvSpPr>
            <a:spLocks noGrp="1"/>
          </p:cNvSpPr>
          <p:nvPr>
            <p:ph type="body" idx="1"/>
          </p:nvPr>
        </p:nvSpPr>
        <p:spPr/>
        <p:txBody>
          <a:bodyPr/>
          <a:lstStyle/>
          <a:p>
            <a:pPr>
              <a:spcBef>
                <a:spcPct val="20000"/>
              </a:spcBef>
              <a:defRPr/>
            </a:pPr>
            <a:endParaRPr lang="en-US" b="1" kern="0" dirty="0">
              <a:solidFill>
                <a:prstClr val="black"/>
              </a:solidFill>
              <a:latin typeface="Arial"/>
              <a:ea typeface="ＭＳ Ｐゴシック"/>
            </a:endParaRP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AA598A-A006-4F67-8FE4-E6E7773C9E68}" type="slidenum">
              <a:rPr lang="en-US">
                <a:ea typeface="ＭＳ Ｐゴシック" pitchFamily="34" charset="-128"/>
              </a:rPr>
              <a:pPr fontAlgn="base">
                <a:spcBef>
                  <a:spcPct val="0"/>
                </a:spcBef>
                <a:spcAft>
                  <a:spcPct val="0"/>
                </a:spcAft>
                <a:defRPr/>
              </a:pPr>
              <a:t>4</a:t>
            </a:fld>
            <a:endParaRPr lang="en-US" dirty="0">
              <a:ea typeface="ＭＳ Ｐゴシック" pitchFamily="34" charset="-128"/>
            </a:endParaRPr>
          </a:p>
        </p:txBody>
      </p:sp>
    </p:spTree>
    <p:extLst>
      <p:ext uri="{BB962C8B-B14F-4D97-AF65-F5344CB8AC3E}">
        <p14:creationId xmlns:p14="http://schemas.microsoft.com/office/powerpoint/2010/main" val="2633197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702A77-61C6-4994-AD82-5BC3703E4268}" type="slidenum">
              <a:rPr lang="en-US">
                <a:solidFill>
                  <a:srgbClr val="000000"/>
                </a:solidFill>
                <a:ea typeface="ＭＳ Ｐゴシック" pitchFamily="34" charset="-128"/>
              </a:rPr>
              <a:pPr fontAlgn="base">
                <a:spcBef>
                  <a:spcPct val="0"/>
                </a:spcBef>
                <a:spcAft>
                  <a:spcPct val="0"/>
                </a:spcAft>
                <a:defRPr/>
              </a:pPr>
              <a:t>85</a:t>
            </a:fld>
            <a:endParaRPr lang="en-US" dirty="0">
              <a:solidFill>
                <a:srgbClr val="000000"/>
              </a:solidFill>
              <a:ea typeface="ＭＳ Ｐゴシック" pitchFamily="34" charset="-128"/>
            </a:endParaRPr>
          </a:p>
        </p:txBody>
      </p:sp>
      <p:sp>
        <p:nvSpPr>
          <p:cNvPr id="122882" name="Rectangle 2"/>
          <p:cNvSpPr>
            <a:spLocks noGrp="1" noRot="1" noChangeAspect="1" noChangeArrowheads="1" noTextEdit="1"/>
          </p:cNvSpPr>
          <p:nvPr>
            <p:ph type="sldImg"/>
          </p:nvPr>
        </p:nvSpPr>
        <p:spPr bwMode="auto">
          <a:xfrm>
            <a:off x="341313" y="681038"/>
            <a:ext cx="6170612" cy="3471862"/>
          </a:xfrm>
          <a:noFill/>
          <a:ln>
            <a:solidFill>
              <a:srgbClr val="000000"/>
            </a:solidFill>
            <a:miter lim="800000"/>
            <a:headEnd/>
            <a:tailEnd/>
          </a:ln>
        </p:spPr>
      </p:sp>
      <p:sp>
        <p:nvSpPr>
          <p:cNvPr id="122883" name="Rectangle 3"/>
          <p:cNvSpPr>
            <a:spLocks noGrp="1" noChangeArrowheads="1"/>
          </p:cNvSpPr>
          <p:nvPr>
            <p:ph type="body" idx="1"/>
          </p:nvPr>
        </p:nvSpPr>
        <p:spPr bwMode="auto">
          <a:xfrm>
            <a:off x="902205" y="4377083"/>
            <a:ext cx="5042739" cy="4076128"/>
          </a:xfrm>
          <a:noFill/>
        </p:spPr>
        <p:txBody>
          <a:bodyPr wrap="square" numCol="1" anchor="t" anchorCtr="0" compatLnSpc="1">
            <a:prstTxWarp prst="textNoShape">
              <a:avLst/>
            </a:prstTxWarp>
          </a:bodyPr>
          <a:lstStyle/>
          <a:p>
            <a:r>
              <a:rPr lang="en-US" sz="1100" dirty="0"/>
              <a:t>Match in the CoC Program is restricted to the costs identified in Subpart D of the CoC Program interim rule and the applicable OMB Circulars. </a:t>
            </a:r>
          </a:p>
          <a:p>
            <a:endParaRPr lang="en-US" sz="1100" dirty="0"/>
          </a:p>
          <a:p>
            <a:r>
              <a:rPr lang="en-US" sz="1100" dirty="0"/>
              <a:t>Leverage in the CoC Program is cash and in-kind contributions in excess of the minimum required match contributions for a project. A recipient/subrecipient may use leveraged funds for other aspects of a project even if the costs are not allowable in the CoC Program.</a:t>
            </a:r>
          </a:p>
          <a:p>
            <a:r>
              <a:rPr lang="en-US" sz="1100" dirty="0"/>
              <a:t> </a:t>
            </a:r>
          </a:p>
          <a:p>
            <a:r>
              <a:rPr lang="en-US" sz="1100" dirty="0"/>
              <a:t>Match in the CoC Program may be in the form of cash or in-kind contributions and must be used by the recipient or subrecipient on costs for the project.  </a:t>
            </a:r>
          </a:p>
          <a:p>
            <a:endParaRPr lang="en-US" sz="1100" dirty="0"/>
          </a:p>
          <a:p>
            <a:r>
              <a:rPr lang="en-US" sz="1100" dirty="0"/>
              <a:t>Eligible in-kind match contributions that a recipient or subrecipient may use are: </a:t>
            </a:r>
          </a:p>
          <a:p>
            <a:r>
              <a:rPr lang="en-US" sz="1100" dirty="0"/>
              <a:t>the value of real property, equipment, goods and services. </a:t>
            </a:r>
          </a:p>
          <a:p>
            <a:r>
              <a:rPr lang="en-US" sz="1100" dirty="0"/>
              <a:t>An</a:t>
            </a:r>
            <a:r>
              <a:rPr lang="en-US" sz="1100" baseline="0" dirty="0"/>
              <a:t> </a:t>
            </a:r>
            <a:r>
              <a:rPr lang="en-US" sz="1100" dirty="0"/>
              <a:t>in-kind match contribution is a donation or gift of time, internal fiscal resources, professional expertise, use of facilities, project sponsorship, equipment, or other comparable donations without charge, that are equal to direct financial contributions from one or more private or public organizations.</a:t>
            </a:r>
          </a:p>
          <a:p>
            <a:endParaRPr lang="en-US" sz="1100" dirty="0"/>
          </a:p>
          <a:p>
            <a:r>
              <a:rPr lang="en-US" sz="1100" dirty="0"/>
              <a:t>Recipients have to ensure that any funds used to satisfy the matching requirements are eligible under Section 578.73 of the interim rule to ensure that the funds from other sources are not statutorily prohibited to be used as match.  Matching contributions must meet the requirements stipulated in 24 CFR 84.23 and 24 CFR 85.24, respectively for non profit organizations and states and units of general local government.  </a:t>
            </a:r>
          </a:p>
          <a:p>
            <a:pPr eaLnBrk="1" hangingPunct="1">
              <a:spcBef>
                <a:spcPct val="0"/>
              </a:spcBef>
            </a:pPr>
            <a:endParaRPr lang="en-US" dirty="0"/>
          </a:p>
        </p:txBody>
      </p:sp>
    </p:spTree>
    <p:extLst>
      <p:ext uri="{BB962C8B-B14F-4D97-AF65-F5344CB8AC3E}">
        <p14:creationId xmlns:p14="http://schemas.microsoft.com/office/powerpoint/2010/main" val="2993261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829754-AADE-4113-BD6F-7BF0B88335FE}" type="slidenum">
              <a:rPr lang="en-US">
                <a:solidFill>
                  <a:srgbClr val="000000"/>
                </a:solidFill>
                <a:ea typeface="ＭＳ Ｐゴシック" pitchFamily="34" charset="-128"/>
              </a:rPr>
              <a:pPr fontAlgn="base">
                <a:spcBef>
                  <a:spcPct val="0"/>
                </a:spcBef>
                <a:spcAft>
                  <a:spcPct val="0"/>
                </a:spcAft>
                <a:defRPr/>
              </a:pPr>
              <a:t>86</a:t>
            </a:fld>
            <a:endParaRPr lang="en-US" dirty="0">
              <a:solidFill>
                <a:srgbClr val="000000"/>
              </a:solidFill>
              <a:ea typeface="ＭＳ Ｐゴシック" pitchFamily="34" charset="-128"/>
            </a:endParaRPr>
          </a:p>
        </p:txBody>
      </p:sp>
      <p:sp>
        <p:nvSpPr>
          <p:cNvPr id="124930"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394" tIns="45695" rIns="91394" bIns="45695" anchor="b"/>
          <a:lstStyle/>
          <a:p>
            <a:pPr algn="r" defTabSz="912946"/>
            <a:fld id="{EC0C6075-3CC3-499F-A7CF-3CB1F0308CFD}" type="slidenum">
              <a:rPr lang="en-US" sz="1100">
                <a:solidFill>
                  <a:srgbClr val="000000"/>
                </a:solidFill>
              </a:rPr>
              <a:pPr algn="r" defTabSz="912946"/>
              <a:t>86</a:t>
            </a:fld>
            <a:endParaRPr lang="en-US" sz="1100" dirty="0">
              <a:solidFill>
                <a:srgbClr val="000000"/>
              </a:solidFill>
            </a:endParaRPr>
          </a:p>
        </p:txBody>
      </p:sp>
      <p:sp>
        <p:nvSpPr>
          <p:cNvPr id="124931" name="Rectangle 2"/>
          <p:cNvSpPr>
            <a:spLocks noGrp="1" noRot="1" noChangeAspect="1" noChangeArrowheads="1" noTextEdit="1"/>
          </p:cNvSpPr>
          <p:nvPr>
            <p:ph type="sldImg"/>
          </p:nvPr>
        </p:nvSpPr>
        <p:spPr bwMode="auto">
          <a:xfrm>
            <a:off x="382588" y="687388"/>
            <a:ext cx="6092825" cy="3427412"/>
          </a:xfrm>
          <a:noFill/>
          <a:ln>
            <a:solidFill>
              <a:srgbClr val="000000"/>
            </a:solidFill>
            <a:miter lim="800000"/>
            <a:headEnd/>
            <a:tailEnd/>
          </a:ln>
        </p:spPr>
      </p:sp>
      <p:sp>
        <p:nvSpPr>
          <p:cNvPr id="124932" name="Rectangle 3"/>
          <p:cNvSpPr>
            <a:spLocks noGrp="1" noChangeArrowheads="1"/>
          </p:cNvSpPr>
          <p:nvPr>
            <p:ph type="body" idx="1"/>
          </p:nvPr>
        </p:nvSpPr>
        <p:spPr bwMode="auto">
          <a:xfrm>
            <a:off x="685180" y="4344335"/>
            <a:ext cx="5487640" cy="4111994"/>
          </a:xfrm>
          <a:noFill/>
        </p:spPr>
        <p:txBody>
          <a:bodyPr wrap="square" lIns="91394" tIns="45695" rIns="91394" bIns="45695" numCol="1" anchor="t" anchorCtr="0" compatLnSpc="1">
            <a:prstTxWarp prst="textNoShape">
              <a:avLst/>
            </a:prstTxWarp>
          </a:bodyPr>
          <a:lstStyle/>
          <a:p>
            <a:pPr eaLnBrk="1" hangingPunct="1">
              <a:spcBef>
                <a:spcPct val="0"/>
              </a:spcBef>
            </a:pPr>
            <a:r>
              <a:rPr lang="en-US" dirty="0"/>
              <a:t>Rent is not always match. Savings is not match. Savings belong to the client, not the recipient or subrecipient. Program fees are ineligible under the CoC Program and cannot be charged to project participants</a:t>
            </a:r>
          </a:p>
        </p:txBody>
      </p:sp>
    </p:spTree>
    <p:extLst>
      <p:ext uri="{BB962C8B-B14F-4D97-AF65-F5344CB8AC3E}">
        <p14:creationId xmlns:p14="http://schemas.microsoft.com/office/powerpoint/2010/main" val="2319543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CB7E4B-DAE2-49C8-B5C5-A5EF7904C694}" type="slidenum">
              <a:rPr lang="en-US">
                <a:solidFill>
                  <a:srgbClr val="000000"/>
                </a:solidFill>
                <a:ea typeface="ＭＳ Ｐゴシック" pitchFamily="34" charset="-128"/>
              </a:rPr>
              <a:pPr fontAlgn="base">
                <a:spcBef>
                  <a:spcPct val="0"/>
                </a:spcBef>
                <a:spcAft>
                  <a:spcPct val="0"/>
                </a:spcAft>
                <a:defRPr/>
              </a:pPr>
              <a:t>87</a:t>
            </a:fld>
            <a:endParaRPr lang="en-US" dirty="0">
              <a:solidFill>
                <a:srgbClr val="000000"/>
              </a:solidFill>
              <a:ea typeface="ＭＳ Ｐゴシック" pitchFamily="34" charset="-128"/>
            </a:endParaRPr>
          </a:p>
        </p:txBody>
      </p:sp>
      <p:sp>
        <p:nvSpPr>
          <p:cNvPr id="126978"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394" tIns="45695" rIns="91394" bIns="45695" anchor="b"/>
          <a:lstStyle/>
          <a:p>
            <a:pPr algn="r" defTabSz="912946"/>
            <a:fld id="{BD65F934-A461-401B-8DD6-5A011D29BE26}" type="slidenum">
              <a:rPr lang="en-US" sz="1100">
                <a:solidFill>
                  <a:srgbClr val="000000"/>
                </a:solidFill>
              </a:rPr>
              <a:pPr algn="r" defTabSz="912946"/>
              <a:t>87</a:t>
            </a:fld>
            <a:endParaRPr lang="en-US" sz="1100" dirty="0">
              <a:solidFill>
                <a:srgbClr val="000000"/>
              </a:solidFill>
            </a:endParaRPr>
          </a:p>
        </p:txBody>
      </p:sp>
      <p:sp>
        <p:nvSpPr>
          <p:cNvPr id="126979" name="Rectangle 2"/>
          <p:cNvSpPr>
            <a:spLocks noGrp="1" noRot="1" noChangeAspect="1" noChangeArrowheads="1" noTextEdit="1"/>
          </p:cNvSpPr>
          <p:nvPr>
            <p:ph type="sldImg"/>
          </p:nvPr>
        </p:nvSpPr>
        <p:spPr bwMode="auto">
          <a:xfrm>
            <a:off x="382588" y="687388"/>
            <a:ext cx="6092825" cy="3427412"/>
          </a:xfrm>
          <a:noFill/>
          <a:ln>
            <a:solidFill>
              <a:srgbClr val="000000"/>
            </a:solidFill>
            <a:miter lim="800000"/>
            <a:headEnd/>
            <a:tailEnd/>
          </a:ln>
        </p:spPr>
      </p:sp>
      <p:sp>
        <p:nvSpPr>
          <p:cNvPr id="126980" name="Rectangle 3"/>
          <p:cNvSpPr>
            <a:spLocks noGrp="1" noChangeArrowheads="1"/>
          </p:cNvSpPr>
          <p:nvPr>
            <p:ph type="body" idx="1"/>
          </p:nvPr>
        </p:nvSpPr>
        <p:spPr bwMode="auto">
          <a:xfrm>
            <a:off x="685180" y="4344335"/>
            <a:ext cx="5487640" cy="4111994"/>
          </a:xfrm>
          <a:noFill/>
        </p:spPr>
        <p:txBody>
          <a:bodyPr wrap="square" lIns="91394" tIns="45695" rIns="91394" bIns="45695" numCol="1" anchor="t" anchorCtr="0" compatLnSpc="1">
            <a:prstTxWarp prst="textNoShape">
              <a:avLst/>
            </a:prstTxWarp>
          </a:bodyPr>
          <a:lstStyle/>
          <a:p>
            <a:r>
              <a:rPr lang="en-US" sz="800" dirty="0"/>
              <a:t>Match must be cash or in-kind contributions for costs incurred by the project. Either at the time of application or prior to grant execution, a recipient and/or subrecipient is required to document the amount and sources of its cash and in-kind match. When the source is cash, written documentation must be provided on the source organization’s/agency’s letterhead, signed and dated by an authorized representative, and at a minimum, must include the following:</a:t>
            </a:r>
          </a:p>
          <a:p>
            <a:pPr lvl="1"/>
            <a:r>
              <a:rPr lang="en-US" sz="800" dirty="0"/>
              <a:t>Amount of cash to be provided to the recipient and/or subrecipient for the project</a:t>
            </a:r>
          </a:p>
          <a:p>
            <a:pPr lvl="1"/>
            <a:r>
              <a:rPr lang="en-US" sz="800" dirty="0"/>
              <a:t>Specific date the cash will be made available</a:t>
            </a:r>
          </a:p>
          <a:p>
            <a:pPr lvl="1"/>
            <a:r>
              <a:rPr lang="en-US" sz="800" dirty="0"/>
              <a:t>The actual grant and fiscal year to which the cash match will be contributed</a:t>
            </a:r>
          </a:p>
          <a:p>
            <a:pPr lvl="1"/>
            <a:r>
              <a:rPr lang="en-US" sz="800" dirty="0"/>
              <a:t>Time period during which funding will be available</a:t>
            </a:r>
          </a:p>
          <a:p>
            <a:pPr lvl="1"/>
            <a:r>
              <a:rPr lang="en-US" sz="800" dirty="0"/>
              <a:t>Allowable activities to be funded by the cash match</a:t>
            </a:r>
          </a:p>
          <a:p>
            <a:r>
              <a:rPr lang="en-US" sz="800" dirty="0"/>
              <a:t> </a:t>
            </a:r>
          </a:p>
          <a:p>
            <a:r>
              <a:rPr lang="en-US" sz="800" dirty="0"/>
              <a:t>During the grant term, cash match must be documented as part of the recipient’s or subrecipient’s financial system (in other words, the general ledger must show the deposit and expenditure of funds).</a:t>
            </a:r>
          </a:p>
          <a:p>
            <a:r>
              <a:rPr lang="en-US" sz="800" dirty="0"/>
              <a:t> </a:t>
            </a:r>
          </a:p>
          <a:p>
            <a:r>
              <a:rPr lang="en-US" sz="800" dirty="0"/>
              <a:t>The documentation must also demonstrate that the matching funds or services were expended on eligible costs identified in Subpart D of the CoC Program interim rule.</a:t>
            </a:r>
          </a:p>
          <a:p>
            <a:r>
              <a:rPr lang="en-US" sz="800" dirty="0"/>
              <a:t> </a:t>
            </a:r>
          </a:p>
        </p:txBody>
      </p:sp>
    </p:spTree>
    <p:extLst>
      <p:ext uri="{BB962C8B-B14F-4D97-AF65-F5344CB8AC3E}">
        <p14:creationId xmlns:p14="http://schemas.microsoft.com/office/powerpoint/2010/main" val="1660830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CB7E4B-DAE2-49C8-B5C5-A5EF7904C694}" type="slidenum">
              <a:rPr lang="en-US">
                <a:solidFill>
                  <a:srgbClr val="000000"/>
                </a:solidFill>
                <a:ea typeface="ＭＳ Ｐゴシック" pitchFamily="34" charset="-128"/>
              </a:rPr>
              <a:pPr fontAlgn="base">
                <a:spcBef>
                  <a:spcPct val="0"/>
                </a:spcBef>
                <a:spcAft>
                  <a:spcPct val="0"/>
                </a:spcAft>
                <a:defRPr/>
              </a:pPr>
              <a:t>88</a:t>
            </a:fld>
            <a:endParaRPr lang="en-US" dirty="0">
              <a:solidFill>
                <a:srgbClr val="000000"/>
              </a:solidFill>
              <a:ea typeface="ＭＳ Ｐゴシック" pitchFamily="34" charset="-128"/>
            </a:endParaRPr>
          </a:p>
        </p:txBody>
      </p:sp>
      <p:sp>
        <p:nvSpPr>
          <p:cNvPr id="126978"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394" tIns="45695" rIns="91394" bIns="45695" anchor="b"/>
          <a:lstStyle/>
          <a:p>
            <a:pPr algn="r" defTabSz="912946"/>
            <a:fld id="{BD65F934-A461-401B-8DD6-5A011D29BE26}" type="slidenum">
              <a:rPr lang="en-US" sz="1100">
                <a:solidFill>
                  <a:srgbClr val="000000"/>
                </a:solidFill>
              </a:rPr>
              <a:pPr algn="r" defTabSz="912946"/>
              <a:t>88</a:t>
            </a:fld>
            <a:endParaRPr lang="en-US" sz="1100" dirty="0">
              <a:solidFill>
                <a:srgbClr val="000000"/>
              </a:solidFill>
            </a:endParaRPr>
          </a:p>
        </p:txBody>
      </p:sp>
      <p:sp>
        <p:nvSpPr>
          <p:cNvPr id="126979" name="Rectangle 2"/>
          <p:cNvSpPr>
            <a:spLocks noGrp="1" noRot="1" noChangeAspect="1" noChangeArrowheads="1" noTextEdit="1"/>
          </p:cNvSpPr>
          <p:nvPr>
            <p:ph type="sldImg"/>
          </p:nvPr>
        </p:nvSpPr>
        <p:spPr bwMode="auto">
          <a:xfrm>
            <a:off x="382588" y="687388"/>
            <a:ext cx="6092825" cy="3427412"/>
          </a:xfrm>
          <a:noFill/>
          <a:ln>
            <a:solidFill>
              <a:srgbClr val="000000"/>
            </a:solidFill>
            <a:miter lim="800000"/>
            <a:headEnd/>
            <a:tailEnd/>
          </a:ln>
        </p:spPr>
      </p:sp>
      <p:sp>
        <p:nvSpPr>
          <p:cNvPr id="126980" name="Rectangle 3"/>
          <p:cNvSpPr>
            <a:spLocks noGrp="1" noChangeArrowheads="1"/>
          </p:cNvSpPr>
          <p:nvPr>
            <p:ph type="body" idx="1"/>
          </p:nvPr>
        </p:nvSpPr>
        <p:spPr bwMode="auto">
          <a:xfrm>
            <a:off x="685180" y="4344335"/>
            <a:ext cx="5487640" cy="4111994"/>
          </a:xfrm>
          <a:noFill/>
        </p:spPr>
        <p:txBody>
          <a:bodyPr wrap="square" lIns="91394" tIns="45695" rIns="91394" bIns="45695" numCol="1" anchor="t" anchorCtr="0" compatLnSpc="1">
            <a:prstTxWarp prst="textNoShape">
              <a:avLst/>
            </a:prstTxWarp>
          </a:bodyPr>
          <a:lstStyle/>
          <a:p>
            <a:endParaRPr lang="en-US" sz="800" dirty="0"/>
          </a:p>
          <a:p>
            <a:r>
              <a:rPr lang="en-US" sz="800" dirty="0"/>
              <a:t>The documentation must also demonstrate that the matching funds or services were expended on eligible costs identified in Subpart D of the CoC Program interim rule.</a:t>
            </a:r>
          </a:p>
          <a:p>
            <a:r>
              <a:rPr lang="en-US" sz="8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In-kind match contributions must be documented by a Memorandum of Understanding (MOU) between the recipient or </a:t>
            </a:r>
            <a:r>
              <a:rPr lang="en-US" sz="800" dirty="0" err="1"/>
              <a:t>subrecipient</a:t>
            </a:r>
            <a:r>
              <a:rPr lang="en-US" sz="800" dirty="0"/>
              <a:t> and the third party that will provide the goods and/or services, equipment, or real property.</a:t>
            </a:r>
          </a:p>
          <a:p>
            <a:endParaRPr lang="en-US" sz="800" dirty="0"/>
          </a:p>
          <a:p>
            <a:r>
              <a:rPr lang="en-US" sz="800" dirty="0"/>
              <a:t>Written documentation of in-kind </a:t>
            </a:r>
            <a:r>
              <a:rPr lang="en-US" sz="800" b="1" dirty="0"/>
              <a:t>goods and equipment </a:t>
            </a:r>
            <a:r>
              <a:rPr lang="en-US" sz="800" dirty="0"/>
              <a:t>must be provided on the source agency’s letterhead, signed and dated by an authorized representative, and must, at a minimum include the following:</a:t>
            </a:r>
          </a:p>
          <a:p>
            <a:pPr lvl="1"/>
            <a:r>
              <a:rPr lang="en-US" sz="800" dirty="0"/>
              <a:t>Value of donated goods to be provided to the recipient for the project</a:t>
            </a:r>
          </a:p>
          <a:p>
            <a:pPr lvl="1"/>
            <a:r>
              <a:rPr lang="en-US" sz="800" dirty="0"/>
              <a:t>Specific date the goods will be made available to the recipient and/or subrecipient</a:t>
            </a:r>
          </a:p>
          <a:p>
            <a:pPr lvl="1"/>
            <a:r>
              <a:rPr lang="en-US" sz="800" dirty="0"/>
              <a:t>The actual grant and fiscal year to which the match will be contributed</a:t>
            </a:r>
          </a:p>
          <a:p>
            <a:pPr lvl="1"/>
            <a:r>
              <a:rPr lang="en-US" sz="800" dirty="0"/>
              <a:t>Time period during which the donation will be available</a:t>
            </a:r>
          </a:p>
          <a:p>
            <a:pPr lvl="1"/>
            <a:r>
              <a:rPr lang="en-US" sz="800" dirty="0"/>
              <a:t>Activities that can be provided by the person or in, or with, the property or goods</a:t>
            </a:r>
          </a:p>
          <a:p>
            <a:pPr lvl="1"/>
            <a:endParaRPr lang="en-US" sz="800" dirty="0"/>
          </a:p>
          <a:p>
            <a:r>
              <a:rPr lang="en-US" sz="800" dirty="0"/>
              <a:t>Documentation of actual </a:t>
            </a:r>
            <a:r>
              <a:rPr lang="en-US" sz="800" b="1" dirty="0"/>
              <a:t>services</a:t>
            </a:r>
            <a:r>
              <a:rPr lang="en-US" sz="800" dirty="0"/>
              <a:t> provided must be on file with the recipient and/or </a:t>
            </a:r>
            <a:r>
              <a:rPr lang="en-US" sz="800" dirty="0" err="1"/>
              <a:t>subrecipient</a:t>
            </a:r>
            <a:r>
              <a:rPr lang="en-US" sz="800" dirty="0"/>
              <a:t> and recipients must be able to demonstrate match documentation for at least 25 percent of the grant total (except funds awarded for leasing).  Must be included in an MOU between the recipient/</a:t>
            </a:r>
            <a:r>
              <a:rPr lang="en-US" sz="800" dirty="0" err="1"/>
              <a:t>subrecipient</a:t>
            </a:r>
            <a:r>
              <a:rPr lang="en-US" sz="800" dirty="0"/>
              <a:t> and a third party.  The MOU must establish </a:t>
            </a:r>
          </a:p>
          <a:p>
            <a:r>
              <a:rPr lang="en-US" sz="800" dirty="0"/>
              <a:t>	the specific services to be provided</a:t>
            </a:r>
          </a:p>
          <a:p>
            <a:r>
              <a:rPr lang="en-US" sz="800" dirty="0"/>
              <a:t>	the profession of the persons providing the service</a:t>
            </a:r>
          </a:p>
          <a:p>
            <a:r>
              <a:rPr lang="en-US" sz="800" dirty="0"/>
              <a:t>	 the hourly cost of the services being provided</a:t>
            </a:r>
          </a:p>
          <a:p>
            <a:r>
              <a:rPr lang="en-US" sz="800" dirty="0"/>
              <a:t>	service being provided must be offered during the term of the grant</a:t>
            </a:r>
          </a:p>
          <a:p>
            <a:r>
              <a:rPr lang="en-US" sz="800" dirty="0"/>
              <a:t>	establish a system to document the actual value of services provided during the grant term.</a:t>
            </a:r>
          </a:p>
          <a:p>
            <a:endParaRPr lang="en-US" sz="800" dirty="0"/>
          </a:p>
          <a:p>
            <a:r>
              <a:rPr lang="en-US" sz="800" dirty="0"/>
              <a:t> The recipient/</a:t>
            </a:r>
            <a:r>
              <a:rPr lang="en-US" sz="800" dirty="0" err="1"/>
              <a:t>subrecipient</a:t>
            </a:r>
            <a:r>
              <a:rPr lang="en-US" sz="800" dirty="0"/>
              <a:t> must keep and make available for inspection any MOUs and records documenting the service hours provided by the third party. </a:t>
            </a:r>
          </a:p>
          <a:p>
            <a:r>
              <a:rPr lang="en-US" dirty="0"/>
              <a:t> </a:t>
            </a:r>
          </a:p>
          <a:p>
            <a:pPr eaLnBrk="1" hangingPunct="1">
              <a:spcBef>
                <a:spcPct val="0"/>
              </a:spcBef>
            </a:pPr>
            <a:endParaRPr lang="en-US" dirty="0"/>
          </a:p>
          <a:p>
            <a:r>
              <a:rPr lang="en-US" sz="800" dirty="0"/>
              <a:t>The value of commitments of land, buildings, and equipment are one-time only and cannot be claimed by more than one project or by the same project in another year</a:t>
            </a:r>
          </a:p>
          <a:p>
            <a:r>
              <a:rPr lang="en-US" sz="800" dirty="0"/>
              <a:t> </a:t>
            </a:r>
          </a:p>
          <a:p>
            <a:r>
              <a:rPr lang="en-US" sz="800" dirty="0"/>
              <a:t>Historically, in-kind services have not always been furnished at the promised level.  </a:t>
            </a:r>
          </a:p>
          <a:p>
            <a:endParaRPr lang="en-US" sz="800" dirty="0"/>
          </a:p>
        </p:txBody>
      </p:sp>
    </p:spTree>
    <p:extLst>
      <p:ext uri="{BB962C8B-B14F-4D97-AF65-F5344CB8AC3E}">
        <p14:creationId xmlns:p14="http://schemas.microsoft.com/office/powerpoint/2010/main" val="1660830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CB7E4B-DAE2-49C8-B5C5-A5EF7904C694}" type="slidenum">
              <a:rPr lang="en-US">
                <a:solidFill>
                  <a:srgbClr val="000000"/>
                </a:solidFill>
                <a:ea typeface="ＭＳ Ｐゴシック" pitchFamily="34" charset="-128"/>
              </a:rPr>
              <a:pPr fontAlgn="base">
                <a:spcBef>
                  <a:spcPct val="0"/>
                </a:spcBef>
                <a:spcAft>
                  <a:spcPct val="0"/>
                </a:spcAft>
                <a:defRPr/>
              </a:pPr>
              <a:t>89</a:t>
            </a:fld>
            <a:endParaRPr lang="en-US" dirty="0">
              <a:solidFill>
                <a:srgbClr val="000000"/>
              </a:solidFill>
              <a:ea typeface="ＭＳ Ｐゴシック" pitchFamily="34" charset="-128"/>
            </a:endParaRPr>
          </a:p>
        </p:txBody>
      </p:sp>
      <p:sp>
        <p:nvSpPr>
          <p:cNvPr id="126978" name="Rectangle 7"/>
          <p:cNvSpPr txBox="1">
            <a:spLocks noGrp="1" noChangeArrowheads="1"/>
          </p:cNvSpPr>
          <p:nvPr/>
        </p:nvSpPr>
        <p:spPr bwMode="auto">
          <a:xfrm>
            <a:off x="3884753" y="8685552"/>
            <a:ext cx="2971697" cy="456889"/>
          </a:xfrm>
          <a:prstGeom prst="rect">
            <a:avLst/>
          </a:prstGeom>
          <a:noFill/>
          <a:ln w="9525">
            <a:noFill/>
            <a:miter lim="800000"/>
            <a:headEnd/>
            <a:tailEnd/>
          </a:ln>
        </p:spPr>
        <p:txBody>
          <a:bodyPr lIns="91394" tIns="45695" rIns="91394" bIns="45695" anchor="b"/>
          <a:lstStyle/>
          <a:p>
            <a:pPr algn="r" defTabSz="912946"/>
            <a:fld id="{BD65F934-A461-401B-8DD6-5A011D29BE26}" type="slidenum">
              <a:rPr lang="en-US" sz="1100">
                <a:solidFill>
                  <a:srgbClr val="000000"/>
                </a:solidFill>
              </a:rPr>
              <a:pPr algn="r" defTabSz="912946"/>
              <a:t>89</a:t>
            </a:fld>
            <a:endParaRPr lang="en-US" sz="1100" dirty="0">
              <a:solidFill>
                <a:srgbClr val="000000"/>
              </a:solidFill>
            </a:endParaRPr>
          </a:p>
        </p:txBody>
      </p:sp>
      <p:sp>
        <p:nvSpPr>
          <p:cNvPr id="126979" name="Rectangle 2"/>
          <p:cNvSpPr>
            <a:spLocks noGrp="1" noRot="1" noChangeAspect="1" noChangeArrowheads="1" noTextEdit="1"/>
          </p:cNvSpPr>
          <p:nvPr>
            <p:ph type="sldImg"/>
          </p:nvPr>
        </p:nvSpPr>
        <p:spPr bwMode="auto">
          <a:xfrm>
            <a:off x="382588" y="687388"/>
            <a:ext cx="6092825" cy="3427412"/>
          </a:xfrm>
          <a:noFill/>
          <a:ln>
            <a:solidFill>
              <a:srgbClr val="000000"/>
            </a:solidFill>
            <a:miter lim="800000"/>
            <a:headEnd/>
            <a:tailEnd/>
          </a:ln>
        </p:spPr>
      </p:sp>
      <p:sp>
        <p:nvSpPr>
          <p:cNvPr id="126980" name="Rectangle 3"/>
          <p:cNvSpPr>
            <a:spLocks noGrp="1" noChangeArrowheads="1"/>
          </p:cNvSpPr>
          <p:nvPr>
            <p:ph type="body" idx="1"/>
          </p:nvPr>
        </p:nvSpPr>
        <p:spPr bwMode="auto">
          <a:xfrm>
            <a:off x="685180" y="4344335"/>
            <a:ext cx="5487640" cy="4111994"/>
          </a:xfrm>
          <a:noFill/>
        </p:spPr>
        <p:txBody>
          <a:bodyPr wrap="square" lIns="91394" tIns="45695" rIns="91394" bIns="45695" numCol="1" anchor="t" anchorCtr="0" compatLnSpc="1">
            <a:prstTxWarp prst="textNoShape">
              <a:avLst/>
            </a:prstTxWarp>
          </a:bodyPr>
          <a:lstStyle/>
          <a:p>
            <a:endParaRPr lang="en-US" sz="800" dirty="0"/>
          </a:p>
          <a:p>
            <a:r>
              <a:rPr lang="en-US" sz="800" dirty="0"/>
              <a:t>The documentation must also demonstrate that the matching funds or services were expended on eligible costs identified in Subpart D of the CoC Program interim rule.</a:t>
            </a:r>
          </a:p>
          <a:p>
            <a:r>
              <a:rPr lang="en-US" sz="8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In-kind match contributions must be documented by a Memorandum of Understanding (MOU) between the recipient or </a:t>
            </a:r>
            <a:r>
              <a:rPr lang="en-US" sz="800" dirty="0" err="1"/>
              <a:t>subrecipient</a:t>
            </a:r>
            <a:r>
              <a:rPr lang="en-US" sz="800" dirty="0"/>
              <a:t> and the third party that will provide the goods and/or services, equipment, or real property.</a:t>
            </a:r>
          </a:p>
          <a:p>
            <a:endParaRPr lang="en-US" sz="800" dirty="0"/>
          </a:p>
          <a:p>
            <a:r>
              <a:rPr lang="en-US" sz="800" dirty="0"/>
              <a:t>Written documentation of in-kind </a:t>
            </a:r>
            <a:r>
              <a:rPr lang="en-US" sz="800" b="1" dirty="0"/>
              <a:t>goods and equipment </a:t>
            </a:r>
            <a:r>
              <a:rPr lang="en-US" sz="800" dirty="0"/>
              <a:t>must be provided on the source agency’s letterhead, signed and dated by an authorized representative, and must, at a minimum include the following:</a:t>
            </a:r>
          </a:p>
          <a:p>
            <a:pPr lvl="1"/>
            <a:r>
              <a:rPr lang="en-US" sz="800" dirty="0"/>
              <a:t>Value of donated goods to be provided to the recipient for the project</a:t>
            </a:r>
          </a:p>
          <a:p>
            <a:pPr lvl="1"/>
            <a:r>
              <a:rPr lang="en-US" sz="800" dirty="0"/>
              <a:t>Specific date the goods will be made available to the recipient and/or subrecipient</a:t>
            </a:r>
          </a:p>
          <a:p>
            <a:pPr lvl="1"/>
            <a:r>
              <a:rPr lang="en-US" sz="800" dirty="0"/>
              <a:t>The actual grant and fiscal year to which the match will be contributed</a:t>
            </a:r>
          </a:p>
          <a:p>
            <a:pPr lvl="1"/>
            <a:r>
              <a:rPr lang="en-US" sz="800" dirty="0"/>
              <a:t>Time period during which the donation will be available</a:t>
            </a:r>
          </a:p>
          <a:p>
            <a:pPr lvl="1"/>
            <a:r>
              <a:rPr lang="en-US" sz="800" dirty="0"/>
              <a:t>Activities that can be provided by the person or in, or with, the property or goods</a:t>
            </a:r>
          </a:p>
          <a:p>
            <a:pPr lvl="1"/>
            <a:endParaRPr lang="en-US" sz="800" dirty="0"/>
          </a:p>
          <a:p>
            <a:r>
              <a:rPr lang="en-US" sz="800" dirty="0"/>
              <a:t>Documentation of actual </a:t>
            </a:r>
            <a:r>
              <a:rPr lang="en-US" sz="800" b="1" dirty="0"/>
              <a:t>services</a:t>
            </a:r>
            <a:r>
              <a:rPr lang="en-US" sz="800" dirty="0"/>
              <a:t> provided must be on file with the recipient and/or </a:t>
            </a:r>
            <a:r>
              <a:rPr lang="en-US" sz="800" dirty="0" err="1"/>
              <a:t>subrecipient</a:t>
            </a:r>
            <a:r>
              <a:rPr lang="en-US" sz="800" dirty="0"/>
              <a:t> and recipients must be able to demonstrate match documentation for at least 25 percent of the grant total (except funds awarded for leasing).  Must be included in an MOU between the recipient/</a:t>
            </a:r>
            <a:r>
              <a:rPr lang="en-US" sz="800" dirty="0" err="1"/>
              <a:t>subrecipient</a:t>
            </a:r>
            <a:r>
              <a:rPr lang="en-US" sz="800" dirty="0"/>
              <a:t> and a third party.  The MOU must establish </a:t>
            </a:r>
          </a:p>
          <a:p>
            <a:r>
              <a:rPr lang="en-US" sz="800" dirty="0"/>
              <a:t>	the specific services to be provided</a:t>
            </a:r>
          </a:p>
          <a:p>
            <a:r>
              <a:rPr lang="en-US" sz="800" dirty="0"/>
              <a:t>	the profession of the persons providing the service</a:t>
            </a:r>
          </a:p>
          <a:p>
            <a:r>
              <a:rPr lang="en-US" sz="800" dirty="0"/>
              <a:t>	 the hourly cost of the services being provided</a:t>
            </a:r>
          </a:p>
          <a:p>
            <a:r>
              <a:rPr lang="en-US" sz="800" dirty="0"/>
              <a:t>	service being provided must be offered during the term of the grant</a:t>
            </a:r>
          </a:p>
          <a:p>
            <a:r>
              <a:rPr lang="en-US" sz="800" dirty="0"/>
              <a:t>	establish a system to document the actual value of services provided during the grant term.</a:t>
            </a:r>
          </a:p>
          <a:p>
            <a:endParaRPr lang="en-US" sz="800" dirty="0"/>
          </a:p>
          <a:p>
            <a:r>
              <a:rPr lang="en-US" sz="800" dirty="0"/>
              <a:t> The recipient/</a:t>
            </a:r>
            <a:r>
              <a:rPr lang="en-US" sz="800" dirty="0" err="1"/>
              <a:t>subrecipient</a:t>
            </a:r>
            <a:r>
              <a:rPr lang="en-US" sz="800" dirty="0"/>
              <a:t> must keep and make available for inspection any MOUs and records documenting the service hours provided by the third party. </a:t>
            </a:r>
          </a:p>
          <a:p>
            <a:r>
              <a:rPr lang="en-US" dirty="0"/>
              <a:t> </a:t>
            </a:r>
          </a:p>
          <a:p>
            <a:pPr eaLnBrk="1" hangingPunct="1">
              <a:spcBef>
                <a:spcPct val="0"/>
              </a:spcBef>
            </a:pPr>
            <a:endParaRPr lang="en-US" dirty="0"/>
          </a:p>
          <a:p>
            <a:r>
              <a:rPr lang="en-US" sz="800" dirty="0"/>
              <a:t>The value of commitments of land, buildings, and equipment are one-time only and cannot be claimed by more than one project or by the same project in another year</a:t>
            </a:r>
          </a:p>
          <a:p>
            <a:r>
              <a:rPr lang="en-US" sz="800" dirty="0"/>
              <a:t> </a:t>
            </a:r>
          </a:p>
          <a:p>
            <a:r>
              <a:rPr lang="en-US" sz="800" dirty="0"/>
              <a:t>Historically, in-kind services have not always been furnished at the promised level.  </a:t>
            </a:r>
          </a:p>
          <a:p>
            <a:endParaRPr lang="en-US" sz="800" dirty="0"/>
          </a:p>
        </p:txBody>
      </p:sp>
    </p:spTree>
    <p:extLst>
      <p:ext uri="{BB962C8B-B14F-4D97-AF65-F5344CB8AC3E}">
        <p14:creationId xmlns:p14="http://schemas.microsoft.com/office/powerpoint/2010/main" val="1660830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bwMode="auto">
          <a:xfrm>
            <a:off x="685800" y="1143000"/>
            <a:ext cx="5486400" cy="3086100"/>
          </a:xfrm>
          <a:noFill/>
          <a:ln>
            <a:solidFill>
              <a:srgbClr val="000000"/>
            </a:solidFill>
            <a:miter lim="800000"/>
            <a:headEnd/>
            <a:tailEnd/>
          </a:ln>
        </p:spPr>
      </p:sp>
      <p:sp>
        <p:nvSpPr>
          <p:cNvPr id="214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Typically always monitor eligibility</a:t>
            </a:r>
          </a:p>
        </p:txBody>
      </p:sp>
      <p:sp>
        <p:nvSpPr>
          <p:cNvPr id="214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6F48BC-E73C-4E0C-B46A-ADF19BAE7F41}" type="slidenum">
              <a:rPr lang="en-US">
                <a:ea typeface="ＭＳ Ｐゴシック" pitchFamily="34" charset="-128"/>
              </a:rPr>
              <a:pPr fontAlgn="base">
                <a:spcBef>
                  <a:spcPct val="0"/>
                </a:spcBef>
                <a:spcAft>
                  <a:spcPct val="0"/>
                </a:spcAft>
                <a:defRPr/>
              </a:pPr>
              <a:t>93</a:t>
            </a:fld>
            <a:endParaRPr lang="en-US" dirty="0">
              <a:ea typeface="ＭＳ Ｐゴシック" pitchFamily="34" charset="-128"/>
            </a:endParaRPr>
          </a:p>
        </p:txBody>
      </p:sp>
    </p:spTree>
    <p:extLst>
      <p:ext uri="{BB962C8B-B14F-4D97-AF65-F5344CB8AC3E}">
        <p14:creationId xmlns:p14="http://schemas.microsoft.com/office/powerpoint/2010/main" val="3758628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94</a:t>
            </a:fld>
            <a:endParaRPr lang="en-US" dirty="0"/>
          </a:p>
        </p:txBody>
      </p:sp>
    </p:spTree>
    <p:extLst>
      <p:ext uri="{BB962C8B-B14F-4D97-AF65-F5344CB8AC3E}">
        <p14:creationId xmlns:p14="http://schemas.microsoft.com/office/powerpoint/2010/main" val="34137430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96</a:t>
            </a:fld>
            <a:endParaRPr lang="en-US" dirty="0"/>
          </a:p>
        </p:txBody>
      </p:sp>
    </p:spTree>
    <p:extLst>
      <p:ext uri="{BB962C8B-B14F-4D97-AF65-F5344CB8AC3E}">
        <p14:creationId xmlns:p14="http://schemas.microsoft.com/office/powerpoint/2010/main" val="960116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For projects using rental assistance funds to rent units and pay a portion of the rent on behalf of the program participant, recipients and subrecipients must require a rent contribution from program participants to the landowner/landlord. The rent contribution may not exceed the highest of: </a:t>
            </a:r>
          </a:p>
          <a:p>
            <a:pPr lvl="1"/>
            <a:r>
              <a:rPr lang="en-US" dirty="0"/>
              <a:t>30 percent of the family’s monthly adjusted income (adjustment factors include the number of people in the family, age of the family members, medical expenses, and childcare expenses); or</a:t>
            </a:r>
          </a:p>
          <a:p>
            <a:pPr lvl="1"/>
            <a:r>
              <a:rPr lang="en-US" dirty="0"/>
              <a:t>10 percent of the family’s monthly gross income; or</a:t>
            </a:r>
          </a:p>
          <a:p>
            <a:pPr lvl="1"/>
            <a:r>
              <a:rPr lang="en-US" dirty="0"/>
              <a:t>The portion of welfare payments specifically designated by the public welfare agency to meet the family’s housing costs. </a:t>
            </a:r>
          </a:p>
          <a:p>
            <a:r>
              <a:rPr lang="en-US" dirty="0"/>
              <a:t>If the program participant is required to pay for utilities, then a utility allowance must be factored into the rent calculation determination.  For more information on calculating participant rent, see materials and tools available at www.onecpd.info.   </a:t>
            </a:r>
          </a:p>
          <a:p>
            <a:r>
              <a:rPr lang="en-US" dirty="0"/>
              <a:t>Under the FY 2012 CoC Program Notice of Funding Availability (NOFA), renewal projects with a leasing budget line item were allowed to transition to a rental assistance budget line item.  Recipients who transitioned to rental assistance must provide a commitment letter, dated on or before January 18, 2013, from an entity eligible to administer rental assistance, (e.g. State, unit of local government or public housing agency).  If the letter was not provided before execution of the grant agreement, the applicant </a:t>
            </a:r>
            <a:r>
              <a:rPr lang="en-US" b="1" u="sng" dirty="0"/>
              <a:t>must</a:t>
            </a:r>
            <a:r>
              <a:rPr lang="en-US" dirty="0"/>
              <a:t> revert back to a leasing project and comply with all of the requirements of leasing under the CoC Program or the grant will not be renewed in any future competition. </a:t>
            </a:r>
          </a:p>
          <a:p>
            <a:pPr eaLnBrk="1" hangingPunct="1">
              <a:spcBef>
                <a:spcPct val="0"/>
              </a:spcBef>
            </a:pPr>
            <a:endParaRPr lang="en-US" sz="1100" dirty="0">
              <a:ea typeface="ＭＳ Ｐゴシック" pitchFamily="34" charset="-128"/>
            </a:endParaRPr>
          </a:p>
        </p:txBody>
      </p:sp>
      <p:sp>
        <p:nvSpPr>
          <p:cNvPr id="1310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7EA206-A801-41B8-BECD-A26DCD3492E8}" type="slidenum">
              <a:rPr lang="en-US">
                <a:solidFill>
                  <a:srgbClr val="000000"/>
                </a:solidFill>
                <a:ea typeface="ＭＳ Ｐゴシック" pitchFamily="34" charset="-128"/>
              </a:rPr>
              <a:pPr fontAlgn="base">
                <a:spcBef>
                  <a:spcPct val="0"/>
                </a:spcBef>
                <a:spcAft>
                  <a:spcPct val="0"/>
                </a:spcAft>
                <a:defRPr/>
              </a:pPr>
              <a:t>7</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109714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Whether or not utilities are included in the rent is a factor in determining the amount that can be paid for rent, and the amount that the participant can contribute towards the rent.  The FMR in each community assumes the inclusion of all necessary utilities (except telephone).  It is the expectation that landlords/landowners charging rent include utilities and that the rent (including the cost of utilities) is reasonable.  In this case, the recipient/subrecipient can use rental assistance funds to pay the entire rent for that unit.</a:t>
            </a:r>
          </a:p>
          <a:p>
            <a:endParaRPr lang="en-US" dirty="0"/>
          </a:p>
          <a:p>
            <a:r>
              <a:rPr lang="en-US" dirty="0"/>
              <a:t>The recipient or subrecipient cannot use operating funds to cover these utility costs.  </a:t>
            </a:r>
          </a:p>
          <a:p>
            <a:endParaRPr lang="en-US" dirty="0"/>
          </a:p>
          <a:p>
            <a:r>
              <a:rPr lang="en-US" dirty="0"/>
              <a:t>Example:</a:t>
            </a:r>
          </a:p>
          <a:p>
            <a:endParaRPr lang="en-US" dirty="0"/>
          </a:p>
          <a:p>
            <a:r>
              <a:rPr lang="en-US" dirty="0"/>
              <a:t>30% of adjusted income</a:t>
            </a:r>
            <a:r>
              <a:rPr lang="en-US" baseline="0" dirty="0"/>
              <a:t> = $200</a:t>
            </a:r>
          </a:p>
          <a:p>
            <a:endParaRPr lang="en-US" baseline="0" dirty="0"/>
          </a:p>
          <a:p>
            <a:r>
              <a:rPr lang="en-US" baseline="0" dirty="0"/>
              <a:t>PHA utility allowance= $150</a:t>
            </a:r>
          </a:p>
          <a:p>
            <a:endParaRPr lang="en-US" baseline="0" dirty="0"/>
          </a:p>
          <a:p>
            <a:r>
              <a:rPr lang="en-US" baseline="0" dirty="0"/>
              <a:t>Tenant pays $150 towards utilities + $50 Rent</a:t>
            </a:r>
          </a:p>
          <a:p>
            <a:endParaRPr lang="en-US" baseline="0" dirty="0"/>
          </a:p>
          <a:p>
            <a:r>
              <a:rPr lang="en-US" baseline="0" dirty="0"/>
              <a:t>Unit Rent = $1000</a:t>
            </a:r>
          </a:p>
          <a:p>
            <a:endParaRPr lang="en-US" baseline="0" dirty="0"/>
          </a:p>
          <a:p>
            <a:r>
              <a:rPr lang="en-US" baseline="0" dirty="0" err="1"/>
              <a:t>CoC</a:t>
            </a:r>
            <a:r>
              <a:rPr lang="en-US" baseline="0" dirty="0"/>
              <a:t> RA pays remaining $950</a:t>
            </a:r>
            <a:endParaRPr lang="en-US" dirty="0"/>
          </a:p>
          <a:p>
            <a:pPr eaLnBrk="1" hangingPunct="1">
              <a:spcBef>
                <a:spcPct val="0"/>
              </a:spcBef>
            </a:pPr>
            <a:endParaRPr lang="en-US" dirty="0"/>
          </a:p>
        </p:txBody>
      </p:sp>
      <p:sp>
        <p:nvSpPr>
          <p:cNvPr id="1361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9DC1C7-F8B9-4C0D-9C00-4ADF93A75963}" type="slidenum">
              <a:rPr lang="en-US">
                <a:solidFill>
                  <a:srgbClr val="000000"/>
                </a:solidFill>
                <a:ea typeface="ＭＳ Ｐゴシック" pitchFamily="34" charset="-128"/>
              </a:rPr>
              <a:pPr fontAlgn="base">
                <a:spcBef>
                  <a:spcPct val="0"/>
                </a:spcBef>
                <a:spcAft>
                  <a:spcPct val="0"/>
                </a:spcAft>
                <a:defRPr/>
              </a:pPr>
              <a:t>8</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1150644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xfrm>
            <a:off x="382588" y="685800"/>
            <a:ext cx="6094412" cy="3429000"/>
          </a:xfrm>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dirty="0"/>
              <a:t>When providing assistance under leasing, recipients and subrecipients may choose to impose an occupancy charge based on a portion of the program participant’s income. Similarly, recipients or subrecipients can choose not to charge occupancy charges. </a:t>
            </a:r>
          </a:p>
          <a:p>
            <a:r>
              <a:rPr lang="en-US" sz="1100" dirty="0"/>
              <a:t> </a:t>
            </a:r>
          </a:p>
          <a:p>
            <a:r>
              <a:rPr lang="en-US" sz="1100" dirty="0"/>
              <a:t>However, if these charges are imposed, the recipient or subrecipient must treat all program participants the same and must also follow specific calculation procedures to make sure the program participant is not overcharged. </a:t>
            </a:r>
          </a:p>
          <a:p>
            <a:r>
              <a:rPr lang="en-US" sz="1100" dirty="0"/>
              <a:t> </a:t>
            </a:r>
          </a:p>
          <a:p>
            <a:r>
              <a:rPr lang="en-US" sz="1100" dirty="0"/>
              <a:t>If occupancy charges are imposed, they may not exceed the highest of:</a:t>
            </a:r>
          </a:p>
          <a:p>
            <a:pPr lvl="1"/>
            <a:r>
              <a:rPr lang="en-US" sz="1100" dirty="0"/>
              <a:t>30 percent of the family’s monthly adjusted income (adjustment factors include the number of people in the family, age of the family members, medical expenses, and childcare expenses); or</a:t>
            </a:r>
          </a:p>
          <a:p>
            <a:r>
              <a:rPr lang="en-US" sz="1100" dirty="0"/>
              <a:t> </a:t>
            </a:r>
          </a:p>
          <a:p>
            <a:pPr lvl="1"/>
            <a:r>
              <a:rPr lang="en-US" sz="1100" dirty="0"/>
              <a:t>10 percent of the family’s monthly gross income; or</a:t>
            </a:r>
          </a:p>
          <a:p>
            <a:r>
              <a:rPr lang="en-US" sz="1100" dirty="0"/>
              <a:t> </a:t>
            </a:r>
          </a:p>
          <a:p>
            <a:pPr lvl="1"/>
            <a:r>
              <a:rPr lang="en-US" sz="1100" dirty="0"/>
              <a:t>Portion of welfare payments specifically designated by the public welfare agency to meet the family’s housing costs.</a:t>
            </a:r>
          </a:p>
          <a:p>
            <a:r>
              <a:rPr lang="en-US" sz="1100" dirty="0"/>
              <a:t> </a:t>
            </a:r>
          </a:p>
          <a:p>
            <a:r>
              <a:rPr lang="en-US" sz="1100" dirty="0"/>
              <a:t>Any occupancy charges collected from program participants are considered program income.  Program income must be retained by the recipient or subrecipient and committed to the project to cover eligible costs.</a:t>
            </a:r>
          </a:p>
          <a:p>
            <a:pPr eaLnBrk="1" hangingPunct="1">
              <a:spcBef>
                <a:spcPct val="0"/>
              </a:spcBef>
            </a:pPr>
            <a:endParaRPr lang="en-US" dirty="0"/>
          </a:p>
        </p:txBody>
      </p:sp>
      <p:sp>
        <p:nvSpPr>
          <p:cNvPr id="138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29F0C9-4843-4173-8F0C-EF860AAFC99C}" type="slidenum">
              <a:rPr lang="en-US">
                <a:solidFill>
                  <a:srgbClr val="000000"/>
                </a:solidFill>
                <a:ea typeface="ＭＳ Ｐゴシック" pitchFamily="34" charset="-128"/>
              </a:rPr>
              <a:pPr fontAlgn="base">
                <a:spcBef>
                  <a:spcPct val="0"/>
                </a:spcBef>
                <a:spcAft>
                  <a:spcPct val="0"/>
                </a:spcAft>
                <a:defRPr/>
              </a:pPr>
              <a:t>9</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1795545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should you conduct an income review? Not specifically defined</a:t>
            </a:r>
            <a:r>
              <a:rPr lang="en-US" sz="1200" baseline="0" dirty="0"/>
              <a:t> by HUD.  Judgment call.  As soon as practicable</a:t>
            </a:r>
          </a:p>
          <a:p>
            <a:endParaRPr lang="en-US" sz="1200" dirty="0"/>
          </a:p>
          <a:p>
            <a:pPr marL="171450" indent="-171450">
              <a:buFontTx/>
              <a:buChar char="-"/>
            </a:pPr>
            <a:r>
              <a:rPr lang="en-US" sz="1200" dirty="0"/>
              <a:t>How should you handle the fluctuations? Not specifically defined</a:t>
            </a:r>
            <a:r>
              <a:rPr lang="en-US" sz="1200" baseline="0" dirty="0"/>
              <a:t> by HUD.  Judgment call.  Goal is to capture significant change (e.g. at least $50/month results in about $15 increase in rent)</a:t>
            </a:r>
          </a:p>
          <a:p>
            <a:endParaRPr lang="en-US" sz="1200" dirty="0"/>
          </a:p>
          <a:p>
            <a:endParaRPr lang="en-US" sz="1200" dirty="0"/>
          </a:p>
          <a:p>
            <a:pPr marL="171450" indent="-171450">
              <a:buFontTx/>
              <a:buChar char="-"/>
            </a:pPr>
            <a:r>
              <a:rPr lang="en-US" sz="1200" dirty="0"/>
              <a:t>Should you include Jane’s SSDI income?  YES</a:t>
            </a:r>
          </a:p>
          <a:p>
            <a:pPr marL="171450" indent="-171450">
              <a:buFontTx/>
              <a:buChar char="-"/>
            </a:pPr>
            <a:r>
              <a:rPr lang="en-US" sz="1200" dirty="0"/>
              <a:t>Babysitting income? YES</a:t>
            </a:r>
            <a:r>
              <a:rPr lang="en-US" sz="1200" baseline="0" dirty="0"/>
              <a:t> even if it’s under the table (unless </a:t>
            </a:r>
            <a:r>
              <a:rPr lang="en-US" sz="1200" baseline="0" dirty="0" err="1"/>
              <a:t>Jian</a:t>
            </a:r>
            <a:r>
              <a:rPr lang="en-US" sz="1200" baseline="0" dirty="0"/>
              <a:t> is not an adult)</a:t>
            </a:r>
          </a:p>
          <a:p>
            <a:pPr marL="0" indent="0">
              <a:buFontTx/>
              <a:buNone/>
            </a:pPr>
            <a:endParaRPr lang="en-US" sz="1200" dirty="0"/>
          </a:p>
          <a:p>
            <a:pPr marL="171450" indent="-171450">
              <a:buFontTx/>
              <a:buChar char="-"/>
            </a:pPr>
            <a:r>
              <a:rPr lang="en-US" sz="1200" dirty="0"/>
              <a:t>What deductions might they be eligible for?</a:t>
            </a:r>
          </a:p>
          <a:p>
            <a:pPr marL="628650" lvl="1" indent="-171450">
              <a:buFontTx/>
              <a:buChar char="-"/>
            </a:pPr>
            <a:r>
              <a:rPr lang="en-US" sz="1200" dirty="0"/>
              <a:t>Disability ($400)</a:t>
            </a:r>
          </a:p>
          <a:p>
            <a:pPr marL="628650" lvl="1" indent="-171450">
              <a:buFontTx/>
              <a:buChar char="-"/>
            </a:pPr>
            <a:r>
              <a:rPr lang="en-US" sz="1200" dirty="0"/>
              <a:t>Dependent  - No unless a child</a:t>
            </a:r>
            <a:r>
              <a:rPr lang="en-US" sz="1200" baseline="0" dirty="0"/>
              <a:t> or full time student</a:t>
            </a:r>
          </a:p>
          <a:p>
            <a:pPr marL="628650" lvl="1" indent="-171450">
              <a:buFontTx/>
              <a:buChar char="-"/>
            </a:pPr>
            <a:r>
              <a:rPr lang="en-US" sz="1200" baseline="0" dirty="0"/>
              <a:t>If elderly or disabled :  sum of (if &gt;3% of annual income):</a:t>
            </a:r>
          </a:p>
          <a:p>
            <a:pPr marL="1085850" lvl="2" indent="-171450">
              <a:buFontTx/>
              <a:buChar char="-"/>
            </a:pPr>
            <a:r>
              <a:rPr lang="en-US" sz="1200" baseline="0" dirty="0" err="1"/>
              <a:t>Unreimb</a:t>
            </a:r>
            <a:r>
              <a:rPr lang="en-US" sz="1200" baseline="0" dirty="0"/>
              <a:t> medical (dog if emotional support animal)</a:t>
            </a:r>
          </a:p>
          <a:p>
            <a:pPr marL="1085850" lvl="2" indent="-171450">
              <a:buFontTx/>
              <a:buChar char="-"/>
            </a:pPr>
            <a:r>
              <a:rPr lang="en-US" sz="1200" baseline="0" dirty="0"/>
              <a:t>Reasonable attendant care</a:t>
            </a:r>
          </a:p>
          <a:p>
            <a:pPr marL="1085850" lvl="2" indent="-171450">
              <a:buFontTx/>
              <a:buChar char="-"/>
            </a:pPr>
            <a:r>
              <a:rPr lang="en-US" sz="1200" baseline="0" dirty="0"/>
              <a:t>Aux apparatus</a:t>
            </a:r>
            <a:endParaRPr lang="en-US" sz="1200" dirty="0"/>
          </a:p>
          <a:p>
            <a:pPr marL="0" indent="0">
              <a:buFontTx/>
              <a:buNone/>
            </a:pPr>
            <a:endParaRPr lang="en-US" sz="1200" dirty="0"/>
          </a:p>
          <a:p>
            <a:pPr marL="171450" indent="-171450">
              <a:buFontTx/>
              <a:buChar char="-"/>
            </a:pPr>
            <a:r>
              <a:rPr lang="en-US" sz="1200" dirty="0"/>
              <a:t>What documentation should you include in the file?</a:t>
            </a:r>
          </a:p>
          <a:p>
            <a:pPr marL="628650" lvl="1" indent="-171450">
              <a:buFontTx/>
              <a:buChar char="-"/>
            </a:pPr>
            <a:r>
              <a:rPr lang="en-US" sz="1200" dirty="0"/>
              <a:t>Documentation  of SSDI amount </a:t>
            </a:r>
            <a:r>
              <a:rPr lang="mr-IN" sz="1200" dirty="0"/>
              <a:t>–</a:t>
            </a:r>
            <a:r>
              <a:rPr lang="en-US" sz="1200" baseline="0" dirty="0"/>
              <a:t> e.g. SSA letter</a:t>
            </a:r>
          </a:p>
          <a:p>
            <a:pPr marL="628650" lvl="1" indent="-171450">
              <a:buFontTx/>
              <a:buChar char="-"/>
            </a:pPr>
            <a:r>
              <a:rPr lang="en-US" sz="1200" baseline="0" dirty="0"/>
              <a:t>Letter from neighbor documenting </a:t>
            </a:r>
            <a:r>
              <a:rPr lang="en-US" sz="1200" baseline="0" dirty="0" err="1"/>
              <a:t>babsitting</a:t>
            </a:r>
            <a:r>
              <a:rPr lang="en-US" sz="1200" baseline="0" dirty="0"/>
              <a:t> income or self cert by </a:t>
            </a:r>
            <a:r>
              <a:rPr lang="en-US" sz="1200" baseline="0" dirty="0" err="1"/>
              <a:t>Jian</a:t>
            </a:r>
            <a:r>
              <a:rPr lang="en-US" sz="1200" baseline="0" dirty="0"/>
              <a:t> if cannot get letter</a:t>
            </a:r>
          </a:p>
          <a:p>
            <a:pPr marL="628650" lvl="1" indent="-171450">
              <a:buFontTx/>
              <a:buChar char="-"/>
            </a:pPr>
            <a:r>
              <a:rPr lang="en-US" sz="1200" baseline="0" dirty="0"/>
              <a:t>Paystubs or employer letter for </a:t>
            </a:r>
            <a:r>
              <a:rPr lang="en-US" sz="1200" baseline="0" dirty="0" err="1"/>
              <a:t>Lian</a:t>
            </a:r>
            <a:endParaRPr lang="en-US" sz="1200" baseline="0" dirty="0"/>
          </a:p>
          <a:p>
            <a:pPr marL="628650" lvl="1" indent="-171450">
              <a:buFontTx/>
              <a:buChar char="-"/>
            </a:pPr>
            <a:r>
              <a:rPr lang="en-US" sz="1200" baseline="0" dirty="0"/>
              <a:t>Documentation of unemployment insurance income for </a:t>
            </a:r>
            <a:r>
              <a:rPr lang="en-US" sz="1200" baseline="0" dirty="0" err="1"/>
              <a:t>Lian</a:t>
            </a:r>
            <a:r>
              <a:rPr lang="en-US" sz="1200" baseline="0" dirty="0"/>
              <a:t> if applicable</a:t>
            </a:r>
          </a:p>
          <a:p>
            <a:pPr marL="628650" lvl="1" indent="-171450">
              <a:buFontTx/>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20</a:t>
            </a:fld>
            <a:endParaRPr lang="en-US" dirty="0"/>
          </a:p>
        </p:txBody>
      </p:sp>
    </p:spTree>
    <p:extLst>
      <p:ext uri="{BB962C8B-B14F-4D97-AF65-F5344CB8AC3E}">
        <p14:creationId xmlns:p14="http://schemas.microsoft.com/office/powerpoint/2010/main" val="404502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should you conduct an income review? Not specifically defined</a:t>
            </a:r>
            <a:r>
              <a:rPr lang="en-US" sz="1200" baseline="0" dirty="0"/>
              <a:t> by HUD.  Judgment call.  As soon as practicable</a:t>
            </a:r>
          </a:p>
          <a:p>
            <a:endParaRPr lang="en-US" sz="1200" dirty="0"/>
          </a:p>
          <a:p>
            <a:pPr marL="171450" indent="-171450">
              <a:buFontTx/>
              <a:buChar char="-"/>
            </a:pPr>
            <a:r>
              <a:rPr lang="en-US" sz="1200" dirty="0"/>
              <a:t>How should you handle the fluctuations? Not specifically defined</a:t>
            </a:r>
            <a:r>
              <a:rPr lang="en-US" sz="1200" baseline="0" dirty="0"/>
              <a:t> by HUD.  Judgment call.  Goal is to capture significant change (e.g. at least $50/month results in about $15 increase in rent)</a:t>
            </a:r>
          </a:p>
          <a:p>
            <a:endParaRPr lang="en-US" sz="1200" dirty="0"/>
          </a:p>
          <a:p>
            <a:endParaRPr lang="en-US" sz="1200" dirty="0"/>
          </a:p>
          <a:p>
            <a:pPr marL="171450" indent="-171450">
              <a:buFontTx/>
              <a:buChar char="-"/>
            </a:pPr>
            <a:r>
              <a:rPr lang="en-US" sz="1200" dirty="0"/>
              <a:t>Should you include Jane’s SSDI income?  YES</a:t>
            </a:r>
          </a:p>
          <a:p>
            <a:pPr marL="171450" indent="-171450">
              <a:buFontTx/>
              <a:buChar char="-"/>
            </a:pPr>
            <a:r>
              <a:rPr lang="en-US" sz="1200" dirty="0"/>
              <a:t>Babysitting income? YES</a:t>
            </a:r>
            <a:r>
              <a:rPr lang="en-US" sz="1200" baseline="0" dirty="0"/>
              <a:t> even if it’s under the table (unless </a:t>
            </a:r>
            <a:r>
              <a:rPr lang="en-US" sz="1200" baseline="0" dirty="0" err="1"/>
              <a:t>Jian</a:t>
            </a:r>
            <a:r>
              <a:rPr lang="en-US" sz="1200" baseline="0" dirty="0"/>
              <a:t> is not an adult)</a:t>
            </a:r>
          </a:p>
          <a:p>
            <a:pPr marL="0" indent="0">
              <a:buFontTx/>
              <a:buNone/>
            </a:pPr>
            <a:endParaRPr lang="en-US" sz="1200" dirty="0"/>
          </a:p>
          <a:p>
            <a:pPr marL="171450" indent="-171450">
              <a:buFontTx/>
              <a:buChar char="-"/>
            </a:pPr>
            <a:r>
              <a:rPr lang="en-US" sz="1200" dirty="0"/>
              <a:t>What deductions might they be eligible for?</a:t>
            </a:r>
          </a:p>
          <a:p>
            <a:pPr marL="628650" lvl="1" indent="-171450">
              <a:buFontTx/>
              <a:buChar char="-"/>
            </a:pPr>
            <a:r>
              <a:rPr lang="en-US" sz="1200" dirty="0"/>
              <a:t>Disability ($400)</a:t>
            </a:r>
          </a:p>
          <a:p>
            <a:pPr marL="628650" lvl="1" indent="-171450">
              <a:buFontTx/>
              <a:buChar char="-"/>
            </a:pPr>
            <a:r>
              <a:rPr lang="en-US" sz="1200" dirty="0"/>
              <a:t>Dependent  - No unless a child</a:t>
            </a:r>
            <a:r>
              <a:rPr lang="en-US" sz="1200" baseline="0" dirty="0"/>
              <a:t> or full time student</a:t>
            </a:r>
          </a:p>
          <a:p>
            <a:pPr marL="628650" lvl="1" indent="-171450">
              <a:buFontTx/>
              <a:buChar char="-"/>
            </a:pPr>
            <a:r>
              <a:rPr lang="en-US" sz="1200" baseline="0" dirty="0"/>
              <a:t>If elderly or disabled :  sum of (if &gt;3% of annual income):</a:t>
            </a:r>
          </a:p>
          <a:p>
            <a:pPr marL="1085850" lvl="2" indent="-171450">
              <a:buFontTx/>
              <a:buChar char="-"/>
            </a:pPr>
            <a:r>
              <a:rPr lang="en-US" sz="1200" baseline="0" dirty="0" err="1"/>
              <a:t>Unreimb</a:t>
            </a:r>
            <a:r>
              <a:rPr lang="en-US" sz="1200" baseline="0" dirty="0"/>
              <a:t> medical (dog if emotional support animal)</a:t>
            </a:r>
          </a:p>
          <a:p>
            <a:pPr marL="1085850" lvl="2" indent="-171450">
              <a:buFontTx/>
              <a:buChar char="-"/>
            </a:pPr>
            <a:r>
              <a:rPr lang="en-US" sz="1200" baseline="0" dirty="0"/>
              <a:t>Reasonable attendant care</a:t>
            </a:r>
          </a:p>
          <a:p>
            <a:pPr marL="1085850" lvl="2" indent="-171450">
              <a:buFontTx/>
              <a:buChar char="-"/>
            </a:pPr>
            <a:r>
              <a:rPr lang="en-US" sz="1200" baseline="0" dirty="0"/>
              <a:t>Aux apparatus</a:t>
            </a:r>
            <a:endParaRPr lang="en-US" sz="1200" dirty="0"/>
          </a:p>
          <a:p>
            <a:pPr marL="0" indent="0">
              <a:buFontTx/>
              <a:buNone/>
            </a:pPr>
            <a:endParaRPr lang="en-US" sz="1200" dirty="0"/>
          </a:p>
          <a:p>
            <a:pPr marL="171450" indent="-171450">
              <a:buFontTx/>
              <a:buChar char="-"/>
            </a:pPr>
            <a:r>
              <a:rPr lang="en-US" sz="1200" dirty="0"/>
              <a:t>What documentation should you include in the file?</a:t>
            </a:r>
          </a:p>
          <a:p>
            <a:pPr marL="628650" lvl="1" indent="-171450">
              <a:buFontTx/>
              <a:buChar char="-"/>
            </a:pPr>
            <a:r>
              <a:rPr lang="en-US" sz="1200" dirty="0"/>
              <a:t>Documentation  of SSDI amount </a:t>
            </a:r>
            <a:r>
              <a:rPr lang="mr-IN" sz="1200" dirty="0"/>
              <a:t>–</a:t>
            </a:r>
            <a:r>
              <a:rPr lang="en-US" sz="1200" baseline="0" dirty="0"/>
              <a:t> e.g. SSA letter</a:t>
            </a:r>
          </a:p>
          <a:p>
            <a:pPr marL="628650" lvl="1" indent="-171450">
              <a:buFontTx/>
              <a:buChar char="-"/>
            </a:pPr>
            <a:r>
              <a:rPr lang="en-US" sz="1200" baseline="0" dirty="0"/>
              <a:t>Letter from neighbor documenting </a:t>
            </a:r>
            <a:r>
              <a:rPr lang="en-US" sz="1200" baseline="0" dirty="0" err="1"/>
              <a:t>babsitting</a:t>
            </a:r>
            <a:r>
              <a:rPr lang="en-US" sz="1200" baseline="0" dirty="0"/>
              <a:t> income or self cert by </a:t>
            </a:r>
            <a:r>
              <a:rPr lang="en-US" sz="1200" baseline="0" dirty="0" err="1"/>
              <a:t>Jian</a:t>
            </a:r>
            <a:r>
              <a:rPr lang="en-US" sz="1200" baseline="0" dirty="0"/>
              <a:t> if cannot get letter</a:t>
            </a:r>
          </a:p>
          <a:p>
            <a:pPr marL="628650" lvl="1" indent="-171450">
              <a:buFontTx/>
              <a:buChar char="-"/>
            </a:pPr>
            <a:r>
              <a:rPr lang="en-US" sz="1200" baseline="0" dirty="0"/>
              <a:t>Paystubs or employer letter for </a:t>
            </a:r>
            <a:r>
              <a:rPr lang="en-US" sz="1200" baseline="0" dirty="0" err="1"/>
              <a:t>Lian</a:t>
            </a:r>
            <a:endParaRPr lang="en-US" sz="1200" baseline="0" dirty="0"/>
          </a:p>
          <a:p>
            <a:pPr marL="628650" lvl="1" indent="-171450">
              <a:buFontTx/>
              <a:buChar char="-"/>
            </a:pPr>
            <a:r>
              <a:rPr lang="en-US" sz="1200" baseline="0" dirty="0"/>
              <a:t>Documentation of unemployment insurance income for </a:t>
            </a:r>
            <a:r>
              <a:rPr lang="en-US" sz="1200" baseline="0" dirty="0" err="1"/>
              <a:t>Lian</a:t>
            </a:r>
            <a:r>
              <a:rPr lang="en-US" sz="1200" baseline="0" dirty="0"/>
              <a:t> if applicable</a:t>
            </a:r>
          </a:p>
          <a:p>
            <a:pPr marL="628650" lvl="1" indent="-171450">
              <a:buFontTx/>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21</a:t>
            </a:fld>
            <a:endParaRPr lang="en-US" dirty="0"/>
          </a:p>
        </p:txBody>
      </p:sp>
    </p:spTree>
    <p:extLst>
      <p:ext uri="{BB962C8B-B14F-4D97-AF65-F5344CB8AC3E}">
        <p14:creationId xmlns:p14="http://schemas.microsoft.com/office/powerpoint/2010/main" val="404502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should you conduct an income review? Not specifically defined</a:t>
            </a:r>
            <a:r>
              <a:rPr lang="en-US" sz="1200" baseline="0" dirty="0"/>
              <a:t> by HUD.  Judgment call.  As soon as practicable</a:t>
            </a:r>
          </a:p>
          <a:p>
            <a:endParaRPr lang="en-US" sz="1200" dirty="0"/>
          </a:p>
          <a:p>
            <a:pPr marL="171450" indent="-171450">
              <a:buFontTx/>
              <a:buChar char="-"/>
            </a:pPr>
            <a:r>
              <a:rPr lang="en-US" sz="1200" dirty="0"/>
              <a:t>How should you handle the fluctuations? Not specifically defined</a:t>
            </a:r>
            <a:r>
              <a:rPr lang="en-US" sz="1200" baseline="0" dirty="0"/>
              <a:t> by HUD.  Judgment call.  Goal is to capture significant change (e.g. at least $50/month results in about $15 increase in rent)</a:t>
            </a:r>
          </a:p>
          <a:p>
            <a:endParaRPr lang="en-US" sz="1200" dirty="0"/>
          </a:p>
          <a:p>
            <a:endParaRPr lang="en-US" sz="1200" dirty="0"/>
          </a:p>
          <a:p>
            <a:pPr marL="171450" indent="-171450">
              <a:buFontTx/>
              <a:buChar char="-"/>
            </a:pPr>
            <a:r>
              <a:rPr lang="en-US" sz="1200" dirty="0"/>
              <a:t>Should you include Jane’s SSDI income?  YES</a:t>
            </a:r>
          </a:p>
          <a:p>
            <a:pPr marL="171450" indent="-171450">
              <a:buFontTx/>
              <a:buChar char="-"/>
            </a:pPr>
            <a:r>
              <a:rPr lang="en-US" sz="1200" dirty="0"/>
              <a:t>Babysitting income? YES</a:t>
            </a:r>
            <a:r>
              <a:rPr lang="en-US" sz="1200" baseline="0" dirty="0"/>
              <a:t> even if it’s under the table (unless </a:t>
            </a:r>
            <a:r>
              <a:rPr lang="en-US" sz="1200" baseline="0" dirty="0" err="1"/>
              <a:t>Jian</a:t>
            </a:r>
            <a:r>
              <a:rPr lang="en-US" sz="1200" baseline="0" dirty="0"/>
              <a:t> is not an adult)</a:t>
            </a:r>
          </a:p>
          <a:p>
            <a:pPr marL="0" indent="0">
              <a:buFontTx/>
              <a:buNone/>
            </a:pPr>
            <a:endParaRPr lang="en-US" sz="1200" dirty="0"/>
          </a:p>
          <a:p>
            <a:pPr marL="171450" indent="-171450">
              <a:buFontTx/>
              <a:buChar char="-"/>
            </a:pPr>
            <a:r>
              <a:rPr lang="en-US" sz="1200" dirty="0"/>
              <a:t>What deductions might they be eligible for?</a:t>
            </a:r>
          </a:p>
          <a:p>
            <a:pPr marL="628650" lvl="1" indent="-171450">
              <a:buFontTx/>
              <a:buChar char="-"/>
            </a:pPr>
            <a:r>
              <a:rPr lang="en-US" sz="1200" dirty="0"/>
              <a:t>Disability ($400)</a:t>
            </a:r>
          </a:p>
          <a:p>
            <a:pPr marL="628650" lvl="1" indent="-171450">
              <a:buFontTx/>
              <a:buChar char="-"/>
            </a:pPr>
            <a:r>
              <a:rPr lang="en-US" sz="1200" dirty="0"/>
              <a:t>Dependent  - No unless a child</a:t>
            </a:r>
            <a:r>
              <a:rPr lang="en-US" sz="1200" baseline="0" dirty="0"/>
              <a:t> or full time student</a:t>
            </a:r>
          </a:p>
          <a:p>
            <a:pPr marL="628650" lvl="1" indent="-171450">
              <a:buFontTx/>
              <a:buChar char="-"/>
            </a:pPr>
            <a:r>
              <a:rPr lang="en-US" sz="1200" baseline="0" dirty="0"/>
              <a:t>If elderly or disabled :  sum of (if &gt;3% of annual income):</a:t>
            </a:r>
          </a:p>
          <a:p>
            <a:pPr marL="1085850" lvl="2" indent="-171450">
              <a:buFontTx/>
              <a:buChar char="-"/>
            </a:pPr>
            <a:r>
              <a:rPr lang="en-US" sz="1200" baseline="0" dirty="0" err="1"/>
              <a:t>Unreimb</a:t>
            </a:r>
            <a:r>
              <a:rPr lang="en-US" sz="1200" baseline="0" dirty="0"/>
              <a:t> medical (dog if emotional support animal)</a:t>
            </a:r>
          </a:p>
          <a:p>
            <a:pPr marL="1085850" lvl="2" indent="-171450">
              <a:buFontTx/>
              <a:buChar char="-"/>
            </a:pPr>
            <a:r>
              <a:rPr lang="en-US" sz="1200" baseline="0" dirty="0"/>
              <a:t>Reasonable attendant care</a:t>
            </a:r>
          </a:p>
          <a:p>
            <a:pPr marL="1085850" lvl="2" indent="-171450">
              <a:buFontTx/>
              <a:buChar char="-"/>
            </a:pPr>
            <a:r>
              <a:rPr lang="en-US" sz="1200" baseline="0" dirty="0"/>
              <a:t>Aux apparatus</a:t>
            </a:r>
            <a:endParaRPr lang="en-US" sz="1200" dirty="0"/>
          </a:p>
          <a:p>
            <a:pPr marL="0" indent="0">
              <a:buFontTx/>
              <a:buNone/>
            </a:pPr>
            <a:endParaRPr lang="en-US" sz="1200" dirty="0"/>
          </a:p>
          <a:p>
            <a:pPr marL="171450" indent="-171450">
              <a:buFontTx/>
              <a:buChar char="-"/>
            </a:pPr>
            <a:r>
              <a:rPr lang="en-US" sz="1200" dirty="0"/>
              <a:t>What documentation should you include in the file?</a:t>
            </a:r>
          </a:p>
          <a:p>
            <a:pPr marL="628650" lvl="1" indent="-171450">
              <a:buFontTx/>
              <a:buChar char="-"/>
            </a:pPr>
            <a:r>
              <a:rPr lang="en-US" sz="1200" dirty="0"/>
              <a:t>Documentation  of SSDI amount </a:t>
            </a:r>
            <a:r>
              <a:rPr lang="mr-IN" sz="1200" dirty="0"/>
              <a:t>–</a:t>
            </a:r>
            <a:r>
              <a:rPr lang="en-US" sz="1200" baseline="0" dirty="0"/>
              <a:t> e.g. SSA letter</a:t>
            </a:r>
          </a:p>
          <a:p>
            <a:pPr marL="628650" lvl="1" indent="-171450">
              <a:buFontTx/>
              <a:buChar char="-"/>
            </a:pPr>
            <a:r>
              <a:rPr lang="en-US" sz="1200" baseline="0" dirty="0"/>
              <a:t>Letter from neighbor documenting </a:t>
            </a:r>
            <a:r>
              <a:rPr lang="en-US" sz="1200" baseline="0" dirty="0" err="1"/>
              <a:t>babsitting</a:t>
            </a:r>
            <a:r>
              <a:rPr lang="en-US" sz="1200" baseline="0" dirty="0"/>
              <a:t> income or self cert by </a:t>
            </a:r>
            <a:r>
              <a:rPr lang="en-US" sz="1200" baseline="0" dirty="0" err="1"/>
              <a:t>Jian</a:t>
            </a:r>
            <a:r>
              <a:rPr lang="en-US" sz="1200" baseline="0" dirty="0"/>
              <a:t> if cannot get letter</a:t>
            </a:r>
          </a:p>
          <a:p>
            <a:pPr marL="628650" lvl="1" indent="-171450">
              <a:buFontTx/>
              <a:buChar char="-"/>
            </a:pPr>
            <a:r>
              <a:rPr lang="en-US" sz="1200" baseline="0" dirty="0"/>
              <a:t>Paystubs or employer letter for </a:t>
            </a:r>
            <a:r>
              <a:rPr lang="en-US" sz="1200" baseline="0" dirty="0" err="1"/>
              <a:t>Lian</a:t>
            </a:r>
            <a:endParaRPr lang="en-US" sz="1200" baseline="0" dirty="0"/>
          </a:p>
          <a:p>
            <a:pPr marL="628650" lvl="1" indent="-171450">
              <a:buFontTx/>
              <a:buChar char="-"/>
            </a:pPr>
            <a:r>
              <a:rPr lang="en-US" sz="1200" baseline="0" dirty="0"/>
              <a:t>Documentation of unemployment insurance income for </a:t>
            </a:r>
            <a:r>
              <a:rPr lang="en-US" sz="1200" baseline="0" dirty="0" err="1"/>
              <a:t>Lian</a:t>
            </a:r>
            <a:r>
              <a:rPr lang="en-US" sz="1200" baseline="0" dirty="0"/>
              <a:t> if applicable</a:t>
            </a:r>
          </a:p>
          <a:p>
            <a:pPr marL="628650" lvl="1" indent="-171450">
              <a:buFontTx/>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1CB0AC8D-9C33-4649-8ED2-3455ED8F1DCE}" type="slidenum">
              <a:rPr lang="en-US" smtClean="0"/>
              <a:pPr/>
              <a:t>22</a:t>
            </a:fld>
            <a:endParaRPr lang="en-US" dirty="0"/>
          </a:p>
        </p:txBody>
      </p:sp>
    </p:spTree>
    <p:extLst>
      <p:ext uri="{BB962C8B-B14F-4D97-AF65-F5344CB8AC3E}">
        <p14:creationId xmlns:p14="http://schemas.microsoft.com/office/powerpoint/2010/main" val="404502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B650A2-9398-364C-BB4D-C5A0C26A8962}" type="datetime1">
              <a:rPr lang="en-US" smtClean="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64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9BFEE4-18D6-C646-A862-86602541F633}" type="datetime1">
              <a:rPr lang="en-US" smtClean="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3530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1312AC-4F0C-E349-BBA8-6968B0902B50}" type="datetime1">
              <a:rPr lang="en-US" smtClean="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1021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19" y="1595"/>
          <a:ext cx="2116" cy="1587"/>
        </p:xfrm>
        <a:graphic>
          <a:graphicData uri="http://schemas.openxmlformats.org/presentationml/2006/ole">
            <mc:AlternateContent xmlns:mc="http://schemas.openxmlformats.org/markup-compatibility/2006">
              <mc:Choice xmlns:v="urn:schemas-microsoft-com:vml" Requires="v">
                <p:oleObj spid="_x0000_s107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9" y="1595"/>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579967" y="163513"/>
            <a:ext cx="11033760" cy="667512"/>
          </a:xfrm>
          <a:prstGeom prst="rect">
            <a:avLst/>
          </a:prstGeom>
        </p:spPr>
        <p:txBody>
          <a:bodyPr/>
          <a:lstStyle/>
          <a:p>
            <a:r>
              <a:rPr lang="en-US"/>
              <a:t>Click to edit Master title style</a:t>
            </a:r>
            <a:endParaRPr lang="en-GB" dirty="0"/>
          </a:p>
        </p:txBody>
      </p:sp>
      <p:sp>
        <p:nvSpPr>
          <p:cNvPr id="5" name="Text Placeholder 4"/>
          <p:cNvSpPr>
            <a:spLocks noGrp="1"/>
          </p:cNvSpPr>
          <p:nvPr>
            <p:ph type="body" sz="quarter" idx="10"/>
          </p:nvPr>
        </p:nvSpPr>
        <p:spPr>
          <a:xfrm>
            <a:off x="579967" y="1184372"/>
            <a:ext cx="11032068" cy="4075611"/>
          </a:xfrm>
          <a:prstGeom prst="rect">
            <a:avLst/>
          </a:prstGeom>
        </p:spPr>
        <p:txBody>
          <a:bodyPr/>
          <a:lstStyle>
            <a:lvl2pPr marL="344083" indent="-166684">
              <a:defRPr/>
            </a:lvl2pPr>
            <a:lvl3pPr marL="678639" indent="-158350">
              <a:defRPr/>
            </a:lvl3pPr>
            <a:lvl4pPr marL="1026293" indent="-163112">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98973205"/>
      </p:ext>
    </p:extLst>
  </p:cSld>
  <p:clrMapOvr>
    <a:masterClrMapping/>
  </p:clrMapOvr>
  <p:extLst mod="1">
    <p:ext uri="{DCECCB84-F9BA-43D5-87BE-67443E8EF086}">
      <p15:sldGuideLst xmlns:p15="http://schemas.microsoft.com/office/powerpoint/2012/main">
        <p15:guide id="1" orient="horz" pos="744" userDrawn="1">
          <p15:clr>
            <a:srgbClr val="FBAE40"/>
          </p15:clr>
        </p15:guide>
        <p15:guide id="2" pos="198" userDrawn="1">
          <p15:clr>
            <a:srgbClr val="FBAE40"/>
          </p15:clr>
        </p15:guide>
        <p15:guide id="3" pos="4122" userDrawn="1">
          <p15:clr>
            <a:srgbClr val="FBAE40"/>
          </p15:clr>
        </p15:guide>
        <p15:guide id="4" orient="horz" pos="3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910FCF-38F1-674E-A672-E42EF543F770}" type="datetime1">
              <a:rPr lang="en-US" smtClean="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848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7F54F-51B5-EB49-9CD0-3D89D831ED70}" type="datetime1">
              <a:rPr lang="en-US" smtClean="0"/>
              <a:t>7/20/2018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97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1BB032-E89B-1948-9095-F47728FC9652}" type="datetime1">
              <a:rPr lang="en-US" smtClean="0"/>
              <a:t>7/20/2018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9733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79EDA7-7D05-3049-98DC-D1933643F502}" type="datetime1">
              <a:rPr lang="en-US" smtClean="0"/>
              <a:t>7/20/2018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5840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FEADE9-F238-C940-BA09-F23F60200C42}" type="datetime1">
              <a:rPr lang="en-US" smtClean="0"/>
              <a:t>7/20/2018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591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1"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3AA79D-3856-0F4A-81FA-F7087094B697}" type="datetime1">
              <a:rPr lang="en-US" smtClean="0"/>
              <a:t>7/20/2018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312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2"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7" y="6459793"/>
            <a:ext cx="2618511" cy="365125"/>
          </a:xfrm>
        </p:spPr>
        <p:txBody>
          <a:bodyPr/>
          <a:lstStyle>
            <a:lvl1pPr algn="l">
              <a:defRPr/>
            </a:lvl1pPr>
          </a:lstStyle>
          <a:p>
            <a:fld id="{D59D2F99-AB42-3A45-B8B8-A8324095E561}" type="datetime1">
              <a:rPr lang="en-US" smtClean="0"/>
              <a:t>7/20/2018</a:t>
            </a:fld>
            <a:endParaRPr lang="en-US" dirty="0"/>
          </a:p>
        </p:txBody>
      </p:sp>
      <p:sp>
        <p:nvSpPr>
          <p:cNvPr id="6" name="Footer Placeholder 5"/>
          <p:cNvSpPr>
            <a:spLocks noGrp="1"/>
          </p:cNvSpPr>
          <p:nvPr>
            <p:ph type="ftr" sz="quarter" idx="11"/>
          </p:nvPr>
        </p:nvSpPr>
        <p:spPr>
          <a:xfrm>
            <a:off x="4800600" y="6459793"/>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373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5"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1"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58853-8E5F-244E-A10C-6570731D05DC}" type="datetime1">
              <a:rPr lang="en-US" smtClean="0"/>
              <a:t>7/20/2018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928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1"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6" y="6459793"/>
            <a:ext cx="2472271" cy="365125"/>
          </a:xfrm>
          <a:prstGeom prst="rect">
            <a:avLst/>
          </a:prstGeom>
        </p:spPr>
        <p:txBody>
          <a:bodyPr vert="horz" lIns="91440" tIns="45720" rIns="91440" bIns="45720" rtlCol="0" anchor="ctr"/>
          <a:lstStyle>
            <a:lvl1pPr algn="l">
              <a:defRPr sz="900">
                <a:solidFill>
                  <a:srgbClr val="FFFFFF"/>
                </a:solidFill>
              </a:defRPr>
            </a:lvl1pPr>
          </a:lstStyle>
          <a:p>
            <a:fld id="{00F9EF9E-566A-F74B-8CB4-0647A6167547}" type="datetime1">
              <a:rPr lang="en-US" smtClean="0"/>
              <a:t>7/20/2018</a:t>
            </a:fld>
            <a:endParaRPr lang="en-US" dirty="0"/>
          </a:p>
        </p:txBody>
      </p:sp>
      <p:sp>
        <p:nvSpPr>
          <p:cNvPr id="5" name="Footer Placeholder 4"/>
          <p:cNvSpPr>
            <a:spLocks noGrp="1"/>
          </p:cNvSpPr>
          <p:nvPr>
            <p:ph type="ftr" sz="quarter" idx="3"/>
          </p:nvPr>
        </p:nvSpPr>
        <p:spPr>
          <a:xfrm>
            <a:off x="3686187" y="6459793"/>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4" y="6459793"/>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40192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amp;ehk=SGxgm4JU5R9z5lGFN6LDtQ&amp;r=0&amp;pid=OfficeInsert"/><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law.cornell.edu/cfr/text/24/5.609"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hud.gov/sites/documents/DOC_11754.PDF" TargetMode="External"/><Relationship Id="rId2" Type="http://schemas.openxmlformats.org/officeDocument/2006/relationships/hyperlink" Target="http://portal.hud.gov/hudportal/documents/huddoc?id=52580.pdf" TargetMode="Externa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hud.gov/offices/lead/training/visualassessment/h00100.cf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hud.gov/offices/cpd/affordablehousing/library/forms/rentreasonablechecklist.doc"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hudexchange.info/environmental-revie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udexchange.info/resource/2033/hearth-coc-program-interim-rule/"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hudexchange.info/resource/2033/hearth-coc-program-interim-rule/"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portal.hud.gov/hudportal/HUD?src=/program_offices/administration/hudclips/handbooks/cpd/6509.2" TargetMode="Externa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4.xml.rels><?xml version="1.0" encoding="UTF-8" standalone="yes"?>
<Relationships xmlns="http://schemas.openxmlformats.org/package/2006/relationships"><Relationship Id="rId3" Type="http://schemas.openxmlformats.org/officeDocument/2006/relationships/hyperlink" Target="https://www.hudexchange.info/resource/2079/cpd-income-eligibility-calculator/"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9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hyperlink" Target="mailto:swagner@housinginnovations.u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hyperlink" Target="mailto:mylesw@housinginnovations.us" TargetMode="External"/><Relationship Id="rId4" Type="http://schemas.openxmlformats.org/officeDocument/2006/relationships/hyperlink" Target="mailto:hburchman@housinginnovations.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04678" y="298034"/>
            <a:ext cx="10321047" cy="5265858"/>
          </a:xfrm>
        </p:spPr>
        <p:txBody>
          <a:bodyPr>
            <a:normAutofit fontScale="90000"/>
          </a:bodyPr>
          <a:lstStyle/>
          <a:p>
            <a:pPr algn="ctr">
              <a:spcBef>
                <a:spcPts val="600"/>
              </a:spcBef>
            </a:pPr>
            <a:br>
              <a:rPr lang="en-US" sz="5300" b="1" dirty="0">
                <a:solidFill>
                  <a:schemeClr val="tx1"/>
                </a:solidFill>
              </a:rPr>
            </a:br>
            <a:r>
              <a:rPr lang="en-US" sz="5300" b="1" dirty="0">
                <a:solidFill>
                  <a:schemeClr val="tx1"/>
                </a:solidFill>
              </a:rPr>
              <a:t>CT Balance of State (CT BOS)</a:t>
            </a:r>
            <a:br>
              <a:rPr lang="en-US" sz="5300" b="1" dirty="0">
                <a:solidFill>
                  <a:schemeClr val="tx1"/>
                </a:solidFill>
              </a:rPr>
            </a:br>
            <a:r>
              <a:rPr lang="en-US" sz="5300" b="1" dirty="0">
                <a:solidFill>
                  <a:schemeClr val="tx1"/>
                </a:solidFill>
              </a:rPr>
              <a:t> Continuum of Care (</a:t>
            </a:r>
            <a:r>
              <a:rPr lang="en-US" sz="5300" b="1" dirty="0" err="1">
                <a:solidFill>
                  <a:schemeClr val="tx1"/>
                </a:solidFill>
              </a:rPr>
              <a:t>CoC</a:t>
            </a:r>
            <a:r>
              <a:rPr lang="en-US" sz="5300" b="1" dirty="0">
                <a:solidFill>
                  <a:schemeClr val="tx1"/>
                </a:solidFill>
              </a:rPr>
              <a:t>)</a:t>
            </a:r>
            <a:br>
              <a:rPr lang="en-US" sz="5300" b="1" dirty="0">
                <a:solidFill>
                  <a:schemeClr val="tx1"/>
                </a:solidFill>
              </a:rPr>
            </a:br>
            <a:r>
              <a:rPr lang="en-US" sz="4900" b="1" i="1" dirty="0">
                <a:solidFill>
                  <a:schemeClr val="tx1"/>
                </a:solidFill>
              </a:rPr>
              <a:t>Managing </a:t>
            </a:r>
            <a:r>
              <a:rPr lang="en-US" sz="4900" b="1" i="1" dirty="0" err="1">
                <a:solidFill>
                  <a:schemeClr val="tx1"/>
                </a:solidFill>
              </a:rPr>
              <a:t>CoC</a:t>
            </a:r>
            <a:r>
              <a:rPr lang="en-US" sz="4900" b="1" i="1" dirty="0">
                <a:solidFill>
                  <a:schemeClr val="tx1"/>
                </a:solidFill>
              </a:rPr>
              <a:t> Grants </a:t>
            </a:r>
            <a:br>
              <a:rPr lang="en-US" sz="4900" i="1" dirty="0">
                <a:solidFill>
                  <a:schemeClr val="tx1"/>
                </a:solidFill>
              </a:rPr>
            </a:br>
            <a:r>
              <a:rPr lang="en-US" sz="3600" i="1" dirty="0">
                <a:solidFill>
                  <a:schemeClr val="tx1"/>
                </a:solidFill>
              </a:rPr>
              <a:t>Morning Session:  Operational Components</a:t>
            </a:r>
            <a:br>
              <a:rPr lang="en-US" sz="3600" i="1" dirty="0">
                <a:solidFill>
                  <a:schemeClr val="tx1"/>
                </a:solidFill>
              </a:rPr>
            </a:br>
            <a:r>
              <a:rPr lang="en-US" sz="3600" i="1" dirty="0">
                <a:solidFill>
                  <a:schemeClr val="tx1"/>
                </a:solidFill>
              </a:rPr>
              <a:t>Afternoon Session:  Fiscal Components</a:t>
            </a:r>
            <a:br>
              <a:rPr lang="en-US" sz="3600" b="1" dirty="0"/>
            </a:br>
            <a:br>
              <a:rPr lang="en-US" sz="3600" b="1" dirty="0"/>
            </a:br>
            <a:r>
              <a:rPr lang="en-US" sz="3600" b="1" dirty="0"/>
              <a:t>December 14, 2017</a:t>
            </a:r>
            <a:br>
              <a:rPr lang="en-US" sz="2800" b="1" dirty="0">
                <a:solidFill>
                  <a:schemeClr val="accent1"/>
                </a:solidFill>
              </a:rPr>
            </a:br>
            <a:br>
              <a:rPr lang="en-US" sz="3100" u="sng" dirty="0">
                <a:solidFill>
                  <a:srgbClr val="63A537"/>
                </a:solidFill>
              </a:rPr>
            </a:br>
            <a:endParaRPr lang="en-US" sz="3100" b="1" dirty="0">
              <a:solidFill>
                <a:schemeClr val="accent1"/>
              </a:solidFill>
            </a:endParaRPr>
          </a:p>
        </p:txBody>
      </p:sp>
      <p:sp>
        <p:nvSpPr>
          <p:cNvPr id="3" name="Rectangle 2"/>
          <p:cNvSpPr/>
          <p:nvPr/>
        </p:nvSpPr>
        <p:spPr>
          <a:xfrm>
            <a:off x="3048000" y="2828836"/>
            <a:ext cx="6096000" cy="369332"/>
          </a:xfrm>
          <a:prstGeom prst="rect">
            <a:avLst/>
          </a:prstGeom>
        </p:spPr>
        <p:txBody>
          <a:bodyPr>
            <a:spAutoFit/>
          </a:bodyPr>
          <a:lstStyle/>
          <a:p>
            <a:r>
              <a:rPr lang="en-US" dirty="0"/>
              <a:t> </a:t>
            </a:r>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25172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Mandatory Annual Income Deductions</a:t>
            </a:r>
          </a:p>
        </p:txBody>
      </p:sp>
      <p:sp>
        <p:nvSpPr>
          <p:cNvPr id="3" name="Content Placeholder 2"/>
          <p:cNvSpPr>
            <a:spLocks noGrp="1"/>
          </p:cNvSpPr>
          <p:nvPr>
            <p:ph sz="half" idx="1"/>
          </p:nvPr>
        </p:nvSpPr>
        <p:spPr/>
        <p:txBody>
          <a:bodyPr>
            <a:normAutofit/>
          </a:bodyPr>
          <a:lstStyle/>
          <a:p>
            <a:pPr>
              <a:buFont typeface="Arial"/>
              <a:buChar char="•"/>
            </a:pPr>
            <a:r>
              <a:rPr lang="en-US" sz="2400" dirty="0"/>
              <a:t>$480 for each dependent</a:t>
            </a:r>
          </a:p>
          <a:p>
            <a:pPr>
              <a:buFont typeface="Arial"/>
              <a:buChar char="•"/>
            </a:pPr>
            <a:r>
              <a:rPr lang="en-US" sz="2400" dirty="0"/>
              <a:t>$400 for any elderly or disabled family (includes single adult). All CH tenants should receive.</a:t>
            </a:r>
          </a:p>
          <a:p>
            <a:pPr marL="91440" lvl="1" indent="-91440">
              <a:spcBef>
                <a:spcPts val="1200"/>
              </a:spcBef>
              <a:spcAft>
                <a:spcPts val="200"/>
              </a:spcAft>
              <a:buSzPct val="100000"/>
              <a:buFont typeface="Arial"/>
              <a:buChar char="•"/>
            </a:pPr>
            <a:r>
              <a:rPr lang="en-US" sz="2400" dirty="0"/>
              <a:t>Reasonable child care expenses to enable work or education</a:t>
            </a:r>
          </a:p>
          <a:p>
            <a:pPr>
              <a:buFont typeface="Arial"/>
              <a:buChar char="•"/>
            </a:pPr>
            <a:endParaRPr lang="en-US" sz="2400" dirty="0"/>
          </a:p>
        </p:txBody>
      </p:sp>
      <p:sp>
        <p:nvSpPr>
          <p:cNvPr id="4" name="Content Placeholder 3"/>
          <p:cNvSpPr>
            <a:spLocks noGrp="1"/>
          </p:cNvSpPr>
          <p:nvPr>
            <p:ph sz="half" idx="2"/>
          </p:nvPr>
        </p:nvSpPr>
        <p:spPr>
          <a:xfrm>
            <a:off x="6217920" y="1845736"/>
            <a:ext cx="4937760" cy="4269429"/>
          </a:xfrm>
        </p:spPr>
        <p:txBody>
          <a:bodyPr>
            <a:normAutofit/>
          </a:bodyPr>
          <a:lstStyle/>
          <a:p>
            <a:pPr>
              <a:buFont typeface="Arial"/>
              <a:buChar char="•"/>
            </a:pPr>
            <a:r>
              <a:rPr lang="en-US" sz="2400" dirty="0"/>
              <a:t>The sum of the following if it exceeds 3% of annual income - (only if elderly or disabled):</a:t>
            </a:r>
          </a:p>
          <a:p>
            <a:pPr lvl="1">
              <a:buFont typeface="Arial"/>
              <a:buChar char="•"/>
            </a:pPr>
            <a:r>
              <a:rPr lang="en-US" sz="2400" dirty="0"/>
              <a:t>Unreimbursed medical expenses</a:t>
            </a:r>
          </a:p>
          <a:p>
            <a:pPr lvl="1">
              <a:buFont typeface="Arial"/>
              <a:buChar char="•"/>
            </a:pPr>
            <a:r>
              <a:rPr lang="en-US" sz="2400" dirty="0"/>
              <a:t>Unreimbursed reasonable attendant care and auxiliary apparatus expenses for each disabled member to the extent necessary to enable any family member to work (deduction cannot exceed earned income)</a:t>
            </a:r>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6" name="Picture 5"/>
          <p:cNvPicPr>
            <a:picLocks noChangeAspect="1"/>
          </p:cNvPicPr>
          <p:nvPr/>
        </p:nvPicPr>
        <p:blipFill>
          <a:blip r:embed="rId2"/>
          <a:stretch>
            <a:fillRect/>
          </a:stretch>
        </p:blipFill>
        <p:spPr>
          <a:xfrm>
            <a:off x="1105712" y="4342352"/>
            <a:ext cx="3974505" cy="1842725"/>
          </a:xfrm>
          <a:prstGeom prst="rect">
            <a:avLst/>
          </a:prstGeom>
        </p:spPr>
      </p:pic>
    </p:spTree>
    <p:extLst>
      <p:ext uri="{BB962C8B-B14F-4D97-AF65-F5344CB8AC3E}">
        <p14:creationId xmlns:p14="http://schemas.microsoft.com/office/powerpoint/2010/main" val="396194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8240" y="922675"/>
            <a:ext cx="11033760" cy="667512"/>
          </a:xfrm>
        </p:spPr>
        <p:txBody>
          <a:bodyPr>
            <a:normAutofit fontScale="90000"/>
          </a:bodyPr>
          <a:lstStyle/>
          <a:p>
            <a:r>
              <a:rPr lang="en-US" dirty="0"/>
              <a:t>Assistance</a:t>
            </a:r>
            <a:r>
              <a:rPr lang="en-US" sz="3600" dirty="0"/>
              <a:t> </a:t>
            </a:r>
            <a:r>
              <a:rPr lang="en-US" sz="5300" dirty="0"/>
              <a:t>Animals are NOT Pets</a:t>
            </a:r>
          </a:p>
        </p:txBody>
      </p:sp>
      <p:sp>
        <p:nvSpPr>
          <p:cNvPr id="3" name="Text Placeholder 2"/>
          <p:cNvSpPr>
            <a:spLocks noGrp="1"/>
          </p:cNvSpPr>
          <p:nvPr>
            <p:ph type="body" sz="quarter" idx="10"/>
          </p:nvPr>
        </p:nvSpPr>
        <p:spPr>
          <a:xfrm>
            <a:off x="1182343" y="1958133"/>
            <a:ext cx="10057214" cy="4075611"/>
          </a:xfrm>
        </p:spPr>
        <p:txBody>
          <a:bodyPr>
            <a:normAutofit/>
          </a:bodyPr>
          <a:lstStyle/>
          <a:p>
            <a:pPr lvl="1">
              <a:buClr>
                <a:srgbClr val="000000"/>
              </a:buClr>
            </a:pPr>
            <a:r>
              <a:rPr lang="en-US" sz="2400" dirty="0">
                <a:solidFill>
                  <a:srgbClr val="000000"/>
                </a:solidFill>
              </a:rPr>
              <a:t>“</a:t>
            </a:r>
            <a:r>
              <a:rPr lang="en-US" sz="2400" i="1" dirty="0">
                <a:solidFill>
                  <a:srgbClr val="000000"/>
                </a:solidFill>
              </a:rPr>
              <a:t>An assistance animal is not a pet. It is an animal that works, provides assistance or performs tasks for the benefit of a person with disabilities, or provides emotional support that alleviates one or more symptoms or effects of a person’s disability</a:t>
            </a:r>
            <a:r>
              <a:rPr lang="en-US" sz="2400" dirty="0">
                <a:solidFill>
                  <a:srgbClr val="000000"/>
                </a:solidFill>
              </a:rPr>
              <a:t>.” FHEO Notice 2013-01</a:t>
            </a:r>
          </a:p>
          <a:p>
            <a:pPr lvl="1">
              <a:buClr>
                <a:srgbClr val="000000"/>
              </a:buClr>
            </a:pPr>
            <a:r>
              <a:rPr lang="en-US" sz="2400" dirty="0">
                <a:solidFill>
                  <a:srgbClr val="000000"/>
                </a:solidFill>
              </a:rPr>
              <a:t>The costs associated with it are deductible as unreimbursed medical expenses to the extent that the costs are not covered by another funding source:</a:t>
            </a:r>
          </a:p>
          <a:p>
            <a:pPr lvl="2">
              <a:buClr>
                <a:srgbClr val="000000"/>
              </a:buClr>
            </a:pPr>
            <a:r>
              <a:rPr lang="en-US" sz="2400" dirty="0">
                <a:solidFill>
                  <a:srgbClr val="000000"/>
                </a:solidFill>
              </a:rPr>
              <a:t>Food</a:t>
            </a:r>
          </a:p>
          <a:p>
            <a:pPr lvl="2">
              <a:buClr>
                <a:srgbClr val="000000"/>
              </a:buClr>
            </a:pPr>
            <a:r>
              <a:rPr lang="en-US" sz="2400" dirty="0">
                <a:solidFill>
                  <a:srgbClr val="000000"/>
                </a:solidFill>
              </a:rPr>
              <a:t>Veterinary </a:t>
            </a:r>
          </a:p>
          <a:p>
            <a:pPr marL="166683" lvl="1" indent="0">
              <a:buClr>
                <a:srgbClr val="000000"/>
              </a:buClr>
              <a:buNone/>
            </a:pPr>
            <a:endParaRPr lang="en-US" sz="2200" dirty="0">
              <a:solidFill>
                <a:srgbClr val="000000"/>
              </a:solidFill>
            </a:endParaRPr>
          </a:p>
          <a:p>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334" y="4334154"/>
            <a:ext cx="3588866" cy="2014892"/>
          </a:xfrm>
          <a:prstGeom prst="rect">
            <a:avLst/>
          </a:prstGeom>
        </p:spPr>
      </p:pic>
    </p:spTree>
    <p:extLst>
      <p:ext uri="{BB962C8B-B14F-4D97-AF65-F5344CB8AC3E}">
        <p14:creationId xmlns:p14="http://schemas.microsoft.com/office/powerpoint/2010/main" val="188719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086" y="301206"/>
            <a:ext cx="10058400" cy="1450757"/>
          </a:xfrm>
        </p:spPr>
        <p:txBody>
          <a:bodyPr/>
          <a:lstStyle/>
          <a:p>
            <a:r>
              <a:rPr lang="en-US" dirty="0"/>
              <a:t>Example </a:t>
            </a:r>
            <a:r>
              <a:rPr lang="mr-IN" dirty="0"/>
              <a:t>–</a:t>
            </a:r>
            <a:r>
              <a:rPr lang="en-US" dirty="0"/>
              <a:t> Joe’s Rent Calculation</a:t>
            </a:r>
          </a:p>
        </p:txBody>
      </p:sp>
      <p:sp>
        <p:nvSpPr>
          <p:cNvPr id="3" name="Content Placeholder 2"/>
          <p:cNvSpPr>
            <a:spLocks noGrp="1"/>
          </p:cNvSpPr>
          <p:nvPr>
            <p:ph sz="half" idx="1"/>
          </p:nvPr>
        </p:nvSpPr>
        <p:spPr>
          <a:xfrm>
            <a:off x="1097278" y="1845734"/>
            <a:ext cx="7295898" cy="4023360"/>
          </a:xfrm>
        </p:spPr>
        <p:txBody>
          <a:bodyPr>
            <a:normAutofit/>
          </a:bodyPr>
          <a:lstStyle/>
          <a:p>
            <a:r>
              <a:rPr lang="en-US" sz="2400" dirty="0"/>
              <a:t>Joe is a single adult and lives in PSH.  His income is $750, &amp; his rent is $950 per month. He pays his own utilities. The PHA approved utility allowance for his unit is $125/month. He has no unreimbursed medical expenses.</a:t>
            </a:r>
          </a:p>
          <a:p>
            <a:r>
              <a:rPr lang="en-US" sz="2400" dirty="0"/>
              <a:t>Rent: $950 + $125= $1075</a:t>
            </a:r>
          </a:p>
          <a:p>
            <a:r>
              <a:rPr lang="en-US" sz="2400" dirty="0"/>
              <a:t>Adjusted Income: ($750 * 12 - $400)/12) = $716</a:t>
            </a:r>
          </a:p>
          <a:p>
            <a:r>
              <a:rPr lang="en-US" sz="2400" dirty="0"/>
              <a:t>30% of Adjusted Income: $716*.3 = $214</a:t>
            </a:r>
          </a:p>
          <a:p>
            <a:r>
              <a:rPr lang="en-US" sz="2400" dirty="0"/>
              <a:t>Joe pays:  Utilities &amp; $214 - $125 = $89 for Rent</a:t>
            </a:r>
          </a:p>
          <a:p>
            <a:r>
              <a:rPr lang="en-US" sz="2400" dirty="0"/>
              <a:t>Subsidy pays:  $950 - $89 = $861 to Landlord for Rent</a:t>
            </a:r>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p:pic>
        <p:nvPicPr>
          <p:cNvPr id="8" name="Content Placeholder 7"/>
          <p:cNvPicPr>
            <a:picLocks noGrp="1"/>
          </p:cNvPicPr>
          <p:nvPr>
            <p:ph sz="half" idx="2"/>
          </p:nvPr>
        </p:nvPicPr>
        <p:blipFill rotWithShape="1">
          <a:blip r:embed="rId2">
            <a:extLst>
              <a:ext uri="{28A0092B-C50C-407E-A947-70E740481C1C}">
                <a14:useLocalDpi xmlns:a14="http://schemas.microsoft.com/office/drawing/2010/main" val="0"/>
              </a:ext>
            </a:extLst>
          </a:blip>
          <a:srcRect l="9164" r="47373" b="10528"/>
          <a:stretch/>
        </p:blipFill>
        <p:spPr bwMode="auto">
          <a:xfrm>
            <a:off x="8524219" y="1977128"/>
            <a:ext cx="2627757" cy="3599787"/>
          </a:xfrm>
          <a:prstGeom prst="rect">
            <a:avLst/>
          </a:prstGeom>
          <a:noFill/>
          <a:ln>
            <a:noFill/>
          </a:ln>
        </p:spPr>
      </p:pic>
    </p:spTree>
    <p:extLst>
      <p:ext uri="{BB962C8B-B14F-4D97-AF65-F5344CB8AC3E}">
        <p14:creationId xmlns:p14="http://schemas.microsoft.com/office/powerpoint/2010/main" val="1370539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086" y="301206"/>
            <a:ext cx="10058400" cy="1450757"/>
          </a:xfrm>
        </p:spPr>
        <p:txBody>
          <a:bodyPr/>
          <a:lstStyle/>
          <a:p>
            <a:r>
              <a:rPr lang="en-US" dirty="0"/>
              <a:t>Example </a:t>
            </a:r>
            <a:r>
              <a:rPr lang="mr-IN" dirty="0"/>
              <a:t>–</a:t>
            </a:r>
            <a:r>
              <a:rPr lang="en-US" dirty="0"/>
              <a:t> Kristy’s Rent Calculation</a:t>
            </a:r>
          </a:p>
        </p:txBody>
      </p:sp>
      <p:sp>
        <p:nvSpPr>
          <p:cNvPr id="3" name="Content Placeholder 2"/>
          <p:cNvSpPr>
            <a:spLocks noGrp="1"/>
          </p:cNvSpPr>
          <p:nvPr>
            <p:ph sz="half" idx="1"/>
          </p:nvPr>
        </p:nvSpPr>
        <p:spPr>
          <a:xfrm>
            <a:off x="1097278" y="1845733"/>
            <a:ext cx="7295898" cy="4446545"/>
          </a:xfrm>
        </p:spPr>
        <p:txBody>
          <a:bodyPr>
            <a:normAutofit lnSpcReduction="10000"/>
          </a:bodyPr>
          <a:lstStyle/>
          <a:p>
            <a:r>
              <a:rPr lang="en-US" sz="2400" dirty="0"/>
              <a:t>Kristy lives in TH. She is not disabled.  Her income is $220 &amp; her occupancy fee is $600 per month. She pays her own utilities. The PHA approved utility allowance for her unit is $125/month. </a:t>
            </a:r>
          </a:p>
          <a:p>
            <a:r>
              <a:rPr lang="en-US" sz="2400" dirty="0"/>
              <a:t>Occupancy fee: $600 + $125= $725</a:t>
            </a:r>
          </a:p>
          <a:p>
            <a:r>
              <a:rPr lang="en-US" sz="2400" dirty="0"/>
              <a:t>Adjusted Income: $220 (no adjustments)</a:t>
            </a:r>
          </a:p>
          <a:p>
            <a:r>
              <a:rPr lang="en-US" sz="2400" dirty="0"/>
              <a:t>30% of </a:t>
            </a:r>
            <a:r>
              <a:rPr lang="en-US" sz="2400" dirty="0" err="1"/>
              <a:t>Adj</a:t>
            </a:r>
            <a:r>
              <a:rPr lang="en-US" sz="2400" dirty="0"/>
              <a:t> Income: $220*.3 = $66</a:t>
            </a:r>
          </a:p>
          <a:p>
            <a:r>
              <a:rPr lang="en-US" sz="2400" dirty="0"/>
              <a:t>Kristy pays:  $66 towards utilities </a:t>
            </a:r>
          </a:p>
          <a:p>
            <a:r>
              <a:rPr lang="en-US" sz="2400" dirty="0"/>
              <a:t>Subsidy pays:  $125-66=$59 to Kristy or Utility Company &amp;</a:t>
            </a:r>
          </a:p>
          <a:p>
            <a:r>
              <a:rPr lang="en-US" sz="2400" dirty="0"/>
              <a:t>$600 to Landlord for Occupancy Fee</a:t>
            </a:r>
          </a:p>
          <a:p>
            <a:endParaRPr lang="en-US" sz="24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13</a:t>
            </a:fld>
            <a:endParaRPr lang="en-US" dirty="0"/>
          </a:p>
        </p:txBody>
      </p:sp>
      <p:pic>
        <p:nvPicPr>
          <p:cNvPr id="9" name="Content Placeholder 8"/>
          <p:cNvPicPr>
            <a:picLocks noGrp="1"/>
          </p:cNvPicPr>
          <p:nvPr>
            <p:ph sz="half" idx="2"/>
          </p:nvPr>
        </p:nvPicPr>
        <p:blipFill>
          <a:blip r:embed="rId2">
            <a:extLst>
              <a:ext uri="{28A0092B-C50C-407E-A947-70E740481C1C}">
                <a14:useLocalDpi xmlns:a14="http://schemas.microsoft.com/office/drawing/2010/main" val="0"/>
              </a:ext>
            </a:extLst>
          </a:blip>
          <a:srcRect t="22890" b="22890"/>
          <a:stretch>
            <a:fillRect/>
          </a:stretch>
        </p:blipFill>
        <p:spPr bwMode="auto">
          <a:xfrm>
            <a:off x="8509950" y="2882282"/>
            <a:ext cx="2601939" cy="2169060"/>
          </a:xfrm>
          <a:prstGeom prst="rect">
            <a:avLst/>
          </a:prstGeom>
          <a:noFill/>
          <a:ln>
            <a:noFill/>
          </a:ln>
        </p:spPr>
      </p:pic>
    </p:spTree>
    <p:extLst>
      <p:ext uri="{BB962C8B-B14F-4D97-AF65-F5344CB8AC3E}">
        <p14:creationId xmlns:p14="http://schemas.microsoft.com/office/powerpoint/2010/main" val="66687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counts as income?</a:t>
            </a:r>
          </a:p>
        </p:txBody>
      </p:sp>
      <p:sp>
        <p:nvSpPr>
          <p:cNvPr id="3" name="Content Placeholder 2"/>
          <p:cNvSpPr>
            <a:spLocks noGrp="1"/>
          </p:cNvSpPr>
          <p:nvPr>
            <p:ph sz="half" idx="1"/>
          </p:nvPr>
        </p:nvSpPr>
        <p:spPr>
          <a:xfrm>
            <a:off x="1097278" y="1845733"/>
            <a:ext cx="6872589" cy="4431947"/>
          </a:xfrm>
        </p:spPr>
        <p:txBody>
          <a:bodyPr>
            <a:normAutofit fontScale="92500" lnSpcReduction="20000"/>
          </a:bodyPr>
          <a:lstStyle/>
          <a:p>
            <a:pPr marL="0" indent="0">
              <a:buNone/>
            </a:pPr>
            <a:r>
              <a:rPr lang="en-US" sz="2600" dirty="0"/>
              <a:t>All amounts that go to any family member not specifically excluded.  Includes:</a:t>
            </a:r>
          </a:p>
          <a:p>
            <a:pPr marL="236538" indent="-236538">
              <a:buFont typeface="Arial"/>
              <a:buChar char="•"/>
            </a:pPr>
            <a:r>
              <a:rPr lang="en-US" sz="2600" dirty="0"/>
              <a:t>Social Security, disability, pensions, death benefits</a:t>
            </a:r>
          </a:p>
          <a:p>
            <a:pPr marL="236538" indent="-236538">
              <a:buFont typeface="Arial"/>
              <a:buChar char="•"/>
            </a:pPr>
            <a:r>
              <a:rPr lang="en-US" sz="2600" dirty="0"/>
              <a:t>Unemployment, worker’s compensation, severance</a:t>
            </a:r>
          </a:p>
          <a:p>
            <a:pPr marL="236538" indent="-236538">
              <a:buFont typeface="Arial"/>
              <a:buChar char="•"/>
            </a:pPr>
            <a:r>
              <a:rPr lang="en-US" sz="2600" dirty="0"/>
              <a:t>Welfare assistance</a:t>
            </a:r>
          </a:p>
          <a:p>
            <a:pPr marL="236538" indent="-236538">
              <a:buFont typeface="Arial"/>
              <a:buChar char="•"/>
            </a:pPr>
            <a:r>
              <a:rPr lang="en-US" sz="2600" dirty="0"/>
              <a:t>Alimony &amp; child support</a:t>
            </a:r>
          </a:p>
          <a:p>
            <a:pPr marL="236538" indent="-236538">
              <a:buFont typeface="Arial"/>
              <a:buChar char="•"/>
            </a:pPr>
            <a:r>
              <a:rPr lang="en-US" sz="2600" dirty="0"/>
              <a:t>Regular gifts</a:t>
            </a:r>
          </a:p>
          <a:p>
            <a:pPr marL="236538" indent="-236538">
              <a:buFont typeface="Arial"/>
              <a:buChar char="•"/>
            </a:pPr>
            <a:r>
              <a:rPr lang="en-US" sz="2600" dirty="0"/>
              <a:t>Wages/Salary, Overtime, Tips, Commissions, Bonuses (full amount prior to deductions)</a:t>
            </a:r>
          </a:p>
          <a:p>
            <a:pPr marL="233363" indent="-233363">
              <a:buFont typeface="Arial"/>
              <a:buChar char="•"/>
            </a:pPr>
            <a:r>
              <a:rPr lang="en-US" sz="2600" dirty="0"/>
              <a:t>Net income from business/profession</a:t>
            </a:r>
          </a:p>
          <a:p>
            <a:pPr marL="0" indent="0">
              <a:buNone/>
            </a:pPr>
            <a:r>
              <a:rPr lang="en-US" sz="2100" dirty="0"/>
              <a:t>24 CFR 5.609: </a:t>
            </a:r>
            <a:r>
              <a:rPr lang="en-US" sz="2100" dirty="0">
                <a:hlinkClick r:id="rId2"/>
              </a:rPr>
              <a:t>https://www.law.cornell.edu/cfr/text/24/5.609</a:t>
            </a:r>
            <a:endParaRPr lang="en-US" sz="2100" dirty="0"/>
          </a:p>
          <a:p>
            <a:pPr marL="0" indent="0">
              <a:buNone/>
            </a:pPr>
            <a:endParaRPr lang="en-US" sz="2100" dirty="0"/>
          </a:p>
          <a:p>
            <a:pPr marL="233363" indent="-233363">
              <a:buFont typeface="Arial"/>
              <a:buChar char="•"/>
            </a:pPr>
            <a:endParaRPr lang="en-US" sz="2600"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14</a:t>
            </a:fld>
            <a:endParaRPr lang="en-US" dirty="0"/>
          </a:p>
        </p:txBody>
      </p:sp>
      <p:pic>
        <p:nvPicPr>
          <p:cNvPr id="6" name="Content Placeholder 5"/>
          <p:cNvPicPr>
            <a:picLocks noGrp="1"/>
          </p:cNvPicPr>
          <p:nvPr>
            <p:ph sz="half" idx="2"/>
          </p:nvPr>
        </p:nvPicPr>
        <p:blipFill>
          <a:blip r:embed="rId3">
            <a:extLst>
              <a:ext uri="{28A0092B-C50C-407E-A947-70E740481C1C}">
                <a14:useLocalDpi xmlns:a14="http://schemas.microsoft.com/office/drawing/2010/main" val="0"/>
              </a:ext>
            </a:extLst>
          </a:blip>
          <a:srcRect l="4035" r="4035"/>
          <a:stretch>
            <a:fillRect/>
          </a:stretch>
        </p:blipFill>
        <p:spPr bwMode="auto">
          <a:xfrm>
            <a:off x="8013658" y="2502701"/>
            <a:ext cx="3098231" cy="2753030"/>
          </a:xfrm>
          <a:prstGeom prst="rect">
            <a:avLst/>
          </a:prstGeom>
          <a:noFill/>
          <a:ln>
            <a:noFill/>
          </a:ln>
        </p:spPr>
      </p:pic>
    </p:spTree>
    <p:extLst>
      <p:ext uri="{BB962C8B-B14F-4D97-AF65-F5344CB8AC3E}">
        <p14:creationId xmlns:p14="http://schemas.microsoft.com/office/powerpoint/2010/main" val="420300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Examples of Income Excluded</a:t>
            </a:r>
          </a:p>
        </p:txBody>
      </p:sp>
      <p:sp>
        <p:nvSpPr>
          <p:cNvPr id="3" name="Content Placeholder 2"/>
          <p:cNvSpPr>
            <a:spLocks noGrp="1"/>
          </p:cNvSpPr>
          <p:nvPr>
            <p:ph sz="half" idx="1"/>
          </p:nvPr>
        </p:nvSpPr>
        <p:spPr>
          <a:xfrm>
            <a:off x="1097279" y="1845734"/>
            <a:ext cx="7003960" cy="4344350"/>
          </a:xfrm>
        </p:spPr>
        <p:txBody>
          <a:bodyPr>
            <a:normAutofit lnSpcReduction="10000"/>
          </a:bodyPr>
          <a:lstStyle/>
          <a:p>
            <a:pPr marL="338138" indent="-279400">
              <a:buFont typeface="Arial"/>
              <a:buChar char="•"/>
            </a:pPr>
            <a:r>
              <a:rPr lang="en-US" sz="2400" dirty="0"/>
              <a:t>Employment income for children under 18</a:t>
            </a:r>
          </a:p>
          <a:p>
            <a:pPr marL="338138" indent="-279400">
              <a:buFont typeface="Arial"/>
              <a:buChar char="•"/>
            </a:pPr>
            <a:r>
              <a:rPr lang="en-US" sz="2400" dirty="0"/>
              <a:t>Temporary, non-recurring or sporadic income/gifts</a:t>
            </a:r>
          </a:p>
          <a:p>
            <a:pPr marL="338138" indent="-279400">
              <a:buFont typeface="Arial"/>
              <a:buChar char="•"/>
            </a:pPr>
            <a:r>
              <a:rPr lang="en-US" sz="2400" dirty="0"/>
              <a:t>Payments for the care of foster children</a:t>
            </a:r>
          </a:p>
          <a:p>
            <a:pPr marL="338138" indent="-279400">
              <a:buFont typeface="Arial"/>
              <a:buChar char="•"/>
            </a:pPr>
            <a:r>
              <a:rPr lang="en-US" sz="2400" dirty="0"/>
              <a:t>Lump sum additions to assets </a:t>
            </a:r>
          </a:p>
          <a:p>
            <a:pPr marL="694246" lvl="1" indent="-342900">
              <a:buFont typeface="Wingdings" charset="2"/>
              <a:buChar char="§"/>
            </a:pPr>
            <a:r>
              <a:rPr lang="en-US" sz="2200" dirty="0"/>
              <a:t>Inheritance, insurance payments, settlements, lottery</a:t>
            </a:r>
          </a:p>
          <a:p>
            <a:pPr marL="401638" indent="-342900">
              <a:buFont typeface="Wingdings" charset="2"/>
              <a:buChar char="§"/>
            </a:pPr>
            <a:r>
              <a:rPr lang="en-US" sz="2400" dirty="0"/>
              <a:t>Medical expense reimbursements</a:t>
            </a:r>
          </a:p>
          <a:p>
            <a:pPr marL="401638" indent="-342900">
              <a:buFont typeface="Wingdings" charset="2"/>
              <a:buChar char="§"/>
            </a:pPr>
            <a:r>
              <a:rPr lang="en-US" sz="2400" dirty="0"/>
              <a:t>Income of a live-in aide</a:t>
            </a:r>
          </a:p>
          <a:p>
            <a:pPr marL="401638" indent="-342900">
              <a:buFont typeface="Wingdings" charset="2"/>
              <a:buChar char="§"/>
            </a:pPr>
            <a:r>
              <a:rPr lang="en-US" sz="2400" dirty="0"/>
              <a:t>Student financial aide</a:t>
            </a:r>
          </a:p>
          <a:p>
            <a:pPr marL="401638" indent="-342900">
              <a:buFont typeface="Wingdings" charset="2"/>
              <a:buChar char="§"/>
            </a:pPr>
            <a:r>
              <a:rPr lang="en-US" sz="2400" dirty="0"/>
              <a:t>Resident service stipends (not to exceed $200/month)</a:t>
            </a:r>
          </a:p>
        </p:txBody>
      </p:sp>
      <p:sp>
        <p:nvSpPr>
          <p:cNvPr id="5" name="Slide Number Placeholder 4"/>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6" name="Content Placeholder 5"/>
          <p:cNvPicPr>
            <a:picLocks noGrp="1"/>
          </p:cNvPicPr>
          <p:nvPr>
            <p:ph sz="half" idx="2"/>
          </p:nvPr>
        </p:nvPicPr>
        <p:blipFill rotWithShape="1">
          <a:blip r:embed="rId2">
            <a:extLst>
              <a:ext uri="{28A0092B-C50C-407E-A947-70E740481C1C}">
                <a14:useLocalDpi xmlns:a14="http://schemas.microsoft.com/office/drawing/2010/main" val="0"/>
              </a:ext>
            </a:extLst>
          </a:blip>
          <a:srcRect l="44419" r="9164" b="11617"/>
          <a:stretch/>
        </p:blipFill>
        <p:spPr bwMode="auto">
          <a:xfrm>
            <a:off x="8349384" y="2196117"/>
            <a:ext cx="2806295" cy="3555989"/>
          </a:xfrm>
          <a:prstGeom prst="rect">
            <a:avLst/>
          </a:prstGeom>
          <a:noFill/>
          <a:ln>
            <a:noFill/>
          </a:ln>
        </p:spPr>
      </p:pic>
    </p:spTree>
    <p:extLst>
      <p:ext uri="{BB962C8B-B14F-4D97-AF65-F5344CB8AC3E}">
        <p14:creationId xmlns:p14="http://schemas.microsoft.com/office/powerpoint/2010/main" val="133977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assets treated?</a:t>
            </a:r>
          </a:p>
        </p:txBody>
      </p:sp>
      <p:sp>
        <p:nvSpPr>
          <p:cNvPr id="3" name="Content Placeholder 2"/>
          <p:cNvSpPr>
            <a:spLocks noGrp="1"/>
          </p:cNvSpPr>
          <p:nvPr>
            <p:ph sz="half" idx="1"/>
          </p:nvPr>
        </p:nvSpPr>
        <p:spPr>
          <a:xfrm>
            <a:off x="1097278" y="1845734"/>
            <a:ext cx="7368881" cy="4023360"/>
          </a:xfrm>
        </p:spPr>
        <p:txBody>
          <a:bodyPr/>
          <a:lstStyle/>
          <a:p>
            <a:pPr marL="338138" indent="-220663">
              <a:buFont typeface="Arial"/>
              <a:buChar char="•"/>
            </a:pPr>
            <a:r>
              <a:rPr lang="en-US" sz="2800" dirty="0"/>
              <a:t>Income from assets above $5,000 is calculated  based on the passbook savings rate (.06%).</a:t>
            </a:r>
          </a:p>
          <a:p>
            <a:pPr marL="334963" indent="-334963">
              <a:buFont typeface="Arial"/>
              <a:buChar char="•"/>
            </a:pPr>
            <a:r>
              <a:rPr lang="en-US" sz="2800" dirty="0"/>
              <a:t>EXAMPLE: a participant receives an inheritance of $50,000 and puts that money into a savings account - calculate income as follows:</a:t>
            </a:r>
          </a:p>
          <a:p>
            <a:pPr marL="627571" lvl="1" indent="-334963">
              <a:buFont typeface="Arial"/>
              <a:buChar char="•"/>
            </a:pPr>
            <a:r>
              <a:rPr lang="en-US" sz="2800" dirty="0"/>
              <a:t>($50,000 - $5,000)*.06= $2700/year</a:t>
            </a:r>
          </a:p>
          <a:p>
            <a:pPr marL="334963" indent="-334963">
              <a:buFont typeface="Arial"/>
              <a:buChar char="•"/>
            </a:pPr>
            <a:endParaRPr lang="en-US" dirty="0"/>
          </a:p>
          <a:p>
            <a:pPr marL="334963" indent="-334963">
              <a:buFont typeface="Arial"/>
              <a:buChar char="•"/>
            </a:pP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6" name="Content Placeholder 5"/>
          <p:cNvPicPr>
            <a:picLocks noGrp="1"/>
          </p:cNvPicPr>
          <p:nvPr>
            <p:ph sz="half" idx="2"/>
          </p:nvPr>
        </p:nvPicPr>
        <p:blipFill>
          <a:blip r:embed="rId2">
            <a:extLst>
              <a:ext uri="{28A0092B-C50C-407E-A947-70E740481C1C}">
                <a14:useLocalDpi xmlns:a14="http://schemas.microsoft.com/office/drawing/2010/main" val="0"/>
              </a:ext>
            </a:extLst>
          </a:blip>
          <a:srcRect l="28072" r="28072"/>
          <a:stretch>
            <a:fillRect/>
          </a:stretch>
        </p:blipFill>
        <p:spPr bwMode="auto">
          <a:xfrm>
            <a:off x="8582933" y="2765488"/>
            <a:ext cx="2558149" cy="2227457"/>
          </a:xfrm>
          <a:prstGeom prst="rect">
            <a:avLst/>
          </a:prstGeom>
          <a:noFill/>
          <a:ln>
            <a:noFill/>
          </a:ln>
        </p:spPr>
      </p:pic>
    </p:spTree>
    <p:extLst>
      <p:ext uri="{BB962C8B-B14F-4D97-AF65-F5344CB8AC3E}">
        <p14:creationId xmlns:p14="http://schemas.microsoft.com/office/powerpoint/2010/main" val="2794616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Review &amp; Documentation</a:t>
            </a:r>
          </a:p>
        </p:txBody>
      </p:sp>
      <p:sp>
        <p:nvSpPr>
          <p:cNvPr id="3" name="Content Placeholder 2"/>
          <p:cNvSpPr>
            <a:spLocks noGrp="1"/>
          </p:cNvSpPr>
          <p:nvPr>
            <p:ph sz="half" idx="1"/>
          </p:nvPr>
        </p:nvSpPr>
        <p:spPr>
          <a:xfrm>
            <a:off x="1097279" y="1845734"/>
            <a:ext cx="6491119" cy="4023360"/>
          </a:xfrm>
        </p:spPr>
        <p:txBody>
          <a:bodyPr>
            <a:normAutofit fontScale="92500"/>
          </a:bodyPr>
          <a:lstStyle/>
          <a:p>
            <a:pPr marL="450850" indent="-387350"/>
            <a:endParaRPr lang="en-US" dirty="0"/>
          </a:p>
          <a:p>
            <a:pPr marL="450850" indent="-387350">
              <a:buFont typeface="Arial"/>
              <a:buChar char="•"/>
            </a:pPr>
            <a:r>
              <a:rPr lang="en-US" sz="2400" dirty="0"/>
              <a:t>Must examine income initially and at least annually. </a:t>
            </a:r>
          </a:p>
          <a:p>
            <a:pPr marL="450850" indent="-387350">
              <a:buFont typeface="Arial"/>
              <a:buChar char="•"/>
            </a:pPr>
            <a:r>
              <a:rPr lang="en-US" sz="2400" dirty="0"/>
              <a:t>Must include all household members.</a:t>
            </a:r>
          </a:p>
          <a:p>
            <a:pPr marL="450850" indent="-387350">
              <a:buFont typeface="Arial"/>
              <a:buChar char="•"/>
            </a:pPr>
            <a:r>
              <a:rPr lang="en-US" sz="2400" dirty="0"/>
              <a:t>Adjustments to participant contribution toward rent must be made as changes in income are identified. </a:t>
            </a:r>
          </a:p>
          <a:p>
            <a:pPr marL="450850" indent="-387350">
              <a:buFont typeface="Arial"/>
              <a:buChar char="•"/>
            </a:pPr>
            <a:r>
              <a:rPr lang="en-US" sz="2400" dirty="0"/>
              <a:t>Participant must agree to supply the information or documentation necessary to verify the program participant’s income. </a:t>
            </a:r>
          </a:p>
          <a:p>
            <a:pPr marL="450850" indent="-387350">
              <a:buFont typeface="Arial"/>
              <a:buChar char="•"/>
            </a:pPr>
            <a:r>
              <a:rPr lang="en-US" sz="2400" dirty="0"/>
              <a:t>Retain proof of income and supporting documentation for deductions in participant files.</a:t>
            </a:r>
          </a:p>
        </p:txBody>
      </p:sp>
      <p:pic>
        <p:nvPicPr>
          <p:cNvPr id="6" name="Content Placeholder 5"/>
          <p:cNvPicPr>
            <a:picLocks noGrp="1" noChangeAspect="1"/>
          </p:cNvPicPr>
          <p:nvPr>
            <p:ph sz="half" idx="2"/>
          </p:nvPr>
        </p:nvPicPr>
        <p:blipFill rotWithShape="1">
          <a:blip r:embed="rId2"/>
          <a:srcRect l="-64454" t="-76572" r="-30242" b="-81913"/>
          <a:stretch/>
        </p:blipFill>
        <p:spPr>
          <a:xfrm>
            <a:off x="5095623" y="1846265"/>
            <a:ext cx="8090004" cy="4022725"/>
          </a:xfrm>
        </p:spPr>
      </p:pic>
      <p:sp>
        <p:nvSpPr>
          <p:cNvPr id="5" name="Slide Number Placeholder 4"/>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3854116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p:txBody>
          <a:bodyPr>
            <a:normAutofit/>
          </a:bodyPr>
          <a:lstStyle/>
          <a:p>
            <a:r>
              <a:rPr lang="en-US" sz="2800" dirty="0">
                <a:solidFill>
                  <a:schemeClr val="tx1"/>
                </a:solidFill>
              </a:rPr>
              <a:t>If a participant gets a job and does not promptly provide proof of income, what steps should a project take?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t="8631" r="30670"/>
          <a:stretch/>
        </p:blipFill>
        <p:spPr bwMode="auto">
          <a:xfrm>
            <a:off x="4203887" y="3693611"/>
            <a:ext cx="3926546" cy="2350481"/>
          </a:xfrm>
          <a:prstGeom prst="rect">
            <a:avLst/>
          </a:prstGeom>
          <a:noFill/>
          <a:ln>
            <a:noFill/>
          </a:ln>
        </p:spPr>
      </p:pic>
    </p:spTree>
    <p:extLst>
      <p:ext uri="{BB962C8B-B14F-4D97-AF65-F5344CB8AC3E}">
        <p14:creationId xmlns:p14="http://schemas.microsoft.com/office/powerpoint/2010/main" val="86221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Fluctuations in Income</a:t>
            </a:r>
          </a:p>
        </p:txBody>
      </p:sp>
      <p:sp>
        <p:nvSpPr>
          <p:cNvPr id="3" name="Content Placeholder 2"/>
          <p:cNvSpPr>
            <a:spLocks noGrp="1"/>
          </p:cNvSpPr>
          <p:nvPr>
            <p:ph sz="half" idx="1"/>
          </p:nvPr>
        </p:nvSpPr>
        <p:spPr>
          <a:xfrm>
            <a:off x="1097278" y="1845734"/>
            <a:ext cx="6624443" cy="4300552"/>
          </a:xfrm>
        </p:spPr>
        <p:txBody>
          <a:bodyPr>
            <a:normAutofit/>
          </a:bodyPr>
          <a:lstStyle/>
          <a:p>
            <a:pPr marL="338138" indent="-279400">
              <a:buFont typeface="Arial"/>
              <a:buChar char="•"/>
            </a:pPr>
            <a:r>
              <a:rPr lang="en-US" sz="2400" dirty="0"/>
              <a:t>If it is not feasible to anticipate annual income, anticipate for a shorter period; re-determination required at the end of the period.</a:t>
            </a:r>
          </a:p>
          <a:p>
            <a:pPr marL="630746" lvl="1" indent="-279400">
              <a:buFont typeface="Arial"/>
              <a:buChar char="•"/>
            </a:pPr>
            <a:r>
              <a:rPr lang="en-US" sz="2200" dirty="0"/>
              <a:t>EXAMPLE:  For a job with seasonal fluctuations in hours, you might re-determine quarterly</a:t>
            </a:r>
          </a:p>
          <a:p>
            <a:pPr marL="338138" indent="-279400">
              <a:buFont typeface="Arial"/>
              <a:buChar char="•"/>
            </a:pPr>
            <a:r>
              <a:rPr lang="en-US" sz="2400" dirty="0"/>
              <a:t>Amount of change in income that triggers a review is not specifically defined by HUD.</a:t>
            </a:r>
          </a:p>
          <a:p>
            <a:pPr marL="338138" indent="-279400">
              <a:buFont typeface="Arial"/>
              <a:buChar char="•"/>
            </a:pPr>
            <a:r>
              <a:rPr lang="en-US" sz="2400" dirty="0"/>
              <a:t>Goal is to capture significant change </a:t>
            </a:r>
          </a:p>
          <a:p>
            <a:pPr marL="338138" indent="-279400">
              <a:buFont typeface="Arial"/>
              <a:buChar char="•"/>
            </a:pPr>
            <a:r>
              <a:rPr lang="en-US" sz="2400" dirty="0"/>
              <a:t>For example: $50/month results in about $15 increase in rent</a:t>
            </a:r>
          </a:p>
          <a:p>
            <a:pPr>
              <a:buFont typeface="Arial"/>
              <a:buChar char="•"/>
            </a:pP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6" name="Content Placeholder 5"/>
          <p:cNvPicPr>
            <a:picLocks noGrp="1"/>
          </p:cNvPicPr>
          <p:nvPr>
            <p:ph sz="half" idx="2"/>
          </p:nvPr>
        </p:nvPicPr>
        <p:blipFill>
          <a:blip r:embed="rId2">
            <a:extLst>
              <a:ext uri="{28A0092B-C50C-407E-A947-70E740481C1C}">
                <a14:useLocalDpi xmlns:a14="http://schemas.microsoft.com/office/drawing/2010/main" val="0"/>
              </a:ext>
            </a:extLst>
          </a:blip>
          <a:srcRect l="10046" r="10046"/>
          <a:stretch>
            <a:fillRect/>
          </a:stretch>
        </p:blipFill>
        <p:spPr bwMode="auto">
          <a:xfrm>
            <a:off x="7926076" y="2765487"/>
            <a:ext cx="3229603" cy="2548641"/>
          </a:xfrm>
          <a:prstGeom prst="rect">
            <a:avLst/>
          </a:prstGeom>
          <a:noFill/>
          <a:ln>
            <a:noFill/>
          </a:ln>
        </p:spPr>
      </p:pic>
    </p:spTree>
    <p:extLst>
      <p:ext uri="{BB962C8B-B14F-4D97-AF65-F5344CB8AC3E}">
        <p14:creationId xmlns:p14="http://schemas.microsoft.com/office/powerpoint/2010/main" val="4081976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1119" y="1815260"/>
            <a:ext cx="10434536" cy="4433221"/>
          </a:xfrm>
        </p:spPr>
        <p:style>
          <a:lnRef idx="1">
            <a:schemeClr val="accent1"/>
          </a:lnRef>
          <a:fillRef idx="2">
            <a:schemeClr val="accent1"/>
          </a:fillRef>
          <a:effectRef idx="1">
            <a:schemeClr val="accent1"/>
          </a:effectRef>
          <a:fontRef idx="minor">
            <a:schemeClr val="dk1"/>
          </a:fontRef>
        </p:style>
        <p:txBody>
          <a:bodyPr>
            <a:noAutofit/>
          </a:bodyPr>
          <a:lstStyle/>
          <a:p>
            <a:pPr marL="365760" indent="-457200">
              <a:lnSpc>
                <a:spcPct val="100000"/>
              </a:lnSpc>
              <a:spcBef>
                <a:spcPts val="0"/>
              </a:spcBef>
              <a:spcAft>
                <a:spcPts val="0"/>
              </a:spcAft>
              <a:buClrTx/>
              <a:buFont typeface="Courier New" pitchFamily="49" charset="0"/>
              <a:buChar char="o"/>
            </a:pPr>
            <a:r>
              <a:rPr lang="en-US" sz="2300" dirty="0">
                <a:solidFill>
                  <a:schemeClr val="tx1"/>
                </a:solidFill>
              </a:rPr>
              <a:t>Welcome &amp; Introductions </a:t>
            </a:r>
          </a:p>
          <a:p>
            <a:pPr marL="457200" indent="-457200">
              <a:buClrTx/>
              <a:buFont typeface="Courier New"/>
              <a:buChar char="o"/>
            </a:pPr>
            <a:r>
              <a:rPr lang="en-US" sz="2300" dirty="0"/>
              <a:t>Operational Components of Grant Management:</a:t>
            </a:r>
          </a:p>
          <a:p>
            <a:pPr marL="685800" lvl="1" indent="58738">
              <a:buClrTx/>
              <a:buNone/>
            </a:pPr>
            <a:r>
              <a:rPr lang="en-US" sz="2300" dirty="0"/>
              <a:t>Income verification and rent calculations, Housing Quality Inspections, Rent Reasonableness, Lead Paint Requirements, Environmental Review, Sub-recipient Management, Reporting  Requirements, Grant Amendments</a:t>
            </a:r>
          </a:p>
          <a:p>
            <a:pPr marL="514350" indent="-514350" defTabSz="685800">
              <a:buClrTx/>
              <a:buFont typeface="Courier New"/>
              <a:buChar char="o"/>
            </a:pPr>
            <a:r>
              <a:rPr lang="en-US" sz="2300" dirty="0"/>
              <a:t>Fiscal Components of Grants Management:</a:t>
            </a:r>
          </a:p>
          <a:p>
            <a:pPr marL="685800" indent="0">
              <a:buClrTx/>
              <a:buNone/>
            </a:pPr>
            <a:r>
              <a:rPr lang="en-US" sz="2300" dirty="0"/>
              <a:t>Eligible Activities &amp; Expenses, Cash and in-kind match, documentation of staff time, Fully Spending Funds, Procurement Requirements</a:t>
            </a:r>
          </a:p>
          <a:p>
            <a:pPr marL="457200" indent="-457200">
              <a:buClrTx/>
              <a:buFont typeface="Courier New"/>
              <a:buChar char="o"/>
            </a:pPr>
            <a:r>
              <a:rPr lang="en-US" sz="2300" dirty="0"/>
              <a:t>Monitoring &amp; Tips for Success</a:t>
            </a:r>
          </a:p>
          <a:p>
            <a:pPr marL="457200" indent="-457200">
              <a:buClrTx/>
              <a:buFont typeface="Courier New"/>
              <a:buChar char="o"/>
            </a:pPr>
            <a:r>
              <a:rPr lang="en-US" sz="2300" dirty="0"/>
              <a:t>Helpful Resources</a:t>
            </a:r>
          </a:p>
          <a:p>
            <a:pPr marL="0" indent="0">
              <a:buClrTx/>
              <a:buNone/>
            </a:pPr>
            <a:r>
              <a:rPr lang="en-US" sz="2800" dirty="0"/>
              <a:t> </a:t>
            </a:r>
          </a:p>
          <a:p>
            <a:r>
              <a:rPr lang="en-US" dirty="0"/>
              <a:t> </a:t>
            </a:r>
          </a:p>
          <a:p>
            <a:pPr marL="365760" indent="-457200">
              <a:lnSpc>
                <a:spcPct val="100000"/>
              </a:lnSpc>
              <a:spcBef>
                <a:spcPts val="0"/>
              </a:spcBef>
              <a:spcAft>
                <a:spcPts val="0"/>
              </a:spcAft>
              <a:buClrTx/>
              <a:buFont typeface="Courier New" pitchFamily="49" charset="0"/>
              <a:buChar char="o"/>
            </a:pPr>
            <a:endParaRPr lang="en-US" sz="3200" dirty="0">
              <a:solidFill>
                <a:schemeClr val="tx1"/>
              </a:solidFill>
            </a:endParaRPr>
          </a:p>
        </p:txBody>
      </p:sp>
      <p:sp>
        <p:nvSpPr>
          <p:cNvPr id="3" name="Title 2"/>
          <p:cNvSpPr>
            <a:spLocks noGrp="1"/>
          </p:cNvSpPr>
          <p:nvPr>
            <p:ph type="title"/>
          </p:nvPr>
        </p:nvSpPr>
        <p:spPr>
          <a:xfrm>
            <a:off x="700397" y="286607"/>
            <a:ext cx="10455289" cy="1450757"/>
          </a:xfrm>
        </p:spPr>
        <p:txBody>
          <a:bodyPr>
            <a:normAutofit/>
          </a:bodyPr>
          <a:lstStyle/>
          <a:p>
            <a:r>
              <a:rPr lang="en-US" sz="4000" dirty="0"/>
              <a:t>Agenda</a:t>
            </a:r>
          </a:p>
        </p:txBody>
      </p:sp>
      <p:sp>
        <p:nvSpPr>
          <p:cNvPr id="5" name="Slide Number Placeholder 4"/>
          <p:cNvSpPr>
            <a:spLocks noGrp="1"/>
          </p:cNvSpPr>
          <p:nvPr>
            <p:ph type="sldNum" sz="quarter" idx="12"/>
          </p:nvPr>
        </p:nvSpPr>
        <p:spPr/>
        <p:txBody>
          <a:bodyPr/>
          <a:lstStyle/>
          <a:p>
            <a:r>
              <a:rPr lang="en-US" sz="2000" dirty="0"/>
              <a:t>2</a:t>
            </a:r>
          </a:p>
        </p:txBody>
      </p:sp>
      <p:pic>
        <p:nvPicPr>
          <p:cNvPr id="4" name="Picture 3"/>
          <p:cNvPicPr>
            <a:picLocks noChangeAspect="1"/>
          </p:cNvPicPr>
          <p:nvPr/>
        </p:nvPicPr>
        <p:blipFill>
          <a:blip r:embed="rId3"/>
          <a:stretch>
            <a:fillRect/>
          </a:stretch>
        </p:blipFill>
        <p:spPr>
          <a:xfrm>
            <a:off x="7765512" y="474164"/>
            <a:ext cx="3995830" cy="2094680"/>
          </a:xfrm>
          <a:prstGeom prst="rect">
            <a:avLst/>
          </a:prstGeom>
        </p:spPr>
      </p:pic>
    </p:spTree>
    <p:extLst>
      <p:ext uri="{BB962C8B-B14F-4D97-AF65-F5344CB8AC3E}">
        <p14:creationId xmlns:p14="http://schemas.microsoft.com/office/powerpoint/2010/main" val="347000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discussions</a:t>
            </a:r>
          </a:p>
        </p:txBody>
      </p:sp>
      <p:sp>
        <p:nvSpPr>
          <p:cNvPr id="3" name="Content Placeholder 2"/>
          <p:cNvSpPr>
            <a:spLocks noGrp="1"/>
          </p:cNvSpPr>
          <p:nvPr>
            <p:ph sz="half" idx="1"/>
          </p:nvPr>
        </p:nvSpPr>
        <p:spPr>
          <a:xfrm>
            <a:off x="1063226" y="2102293"/>
            <a:ext cx="7176759" cy="4188977"/>
          </a:xfrm>
        </p:spPr>
        <p:txBody>
          <a:bodyPr>
            <a:noAutofit/>
          </a:bodyPr>
          <a:lstStyle/>
          <a:p>
            <a:r>
              <a:rPr lang="en-US" sz="2400" dirty="0"/>
              <a:t>Choose a case scenario.  Discuss and report back:</a:t>
            </a:r>
          </a:p>
          <a:p>
            <a:r>
              <a:rPr lang="en-US" sz="2400" dirty="0"/>
              <a:t>- </a:t>
            </a:r>
            <a:r>
              <a:rPr lang="en-US" sz="2200" dirty="0"/>
              <a:t>When should you conduct an income review?</a:t>
            </a:r>
          </a:p>
          <a:p>
            <a:r>
              <a:rPr lang="en-US" sz="2200" dirty="0"/>
              <a:t>- How should you handle any fluctuations in income?</a:t>
            </a:r>
          </a:p>
          <a:p>
            <a:r>
              <a:rPr lang="en-US" sz="2200" dirty="0"/>
              <a:t>- What income should be counted?</a:t>
            </a:r>
          </a:p>
          <a:p>
            <a:r>
              <a:rPr lang="en-US" sz="2200" dirty="0"/>
              <a:t>- What deductions might be applied?</a:t>
            </a:r>
          </a:p>
          <a:p>
            <a:r>
              <a:rPr lang="en-US" sz="2200" dirty="0"/>
              <a:t>- What documentation should you include in the file?</a:t>
            </a:r>
          </a:p>
          <a:p>
            <a:r>
              <a:rPr lang="en-US" sz="2200" dirty="0"/>
              <a:t>- What will you do if documentation isn’t available?</a:t>
            </a:r>
          </a:p>
          <a:p>
            <a:endParaRPr lang="en-US" sz="2200"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8" name="Content Placeholder 7"/>
          <p:cNvPicPr>
            <a:picLocks noGrp="1"/>
          </p:cNvPicPr>
          <p:nvPr>
            <p:ph sz="half" idx="2"/>
          </p:nvPr>
        </p:nvPicPr>
        <p:blipFill>
          <a:blip r:embed="rId3">
            <a:extLst>
              <a:ext uri="{28A0092B-C50C-407E-A947-70E740481C1C}">
                <a14:useLocalDpi xmlns:a14="http://schemas.microsoft.com/office/drawing/2010/main" val="0"/>
              </a:ext>
            </a:extLst>
          </a:blip>
          <a:srcRect l="9008" r="9008"/>
          <a:stretch>
            <a:fillRect/>
          </a:stretch>
        </p:blipFill>
        <p:spPr bwMode="auto">
          <a:xfrm>
            <a:off x="7488173" y="2488103"/>
            <a:ext cx="3682104" cy="3220206"/>
          </a:xfrm>
          <a:prstGeom prst="rect">
            <a:avLst/>
          </a:prstGeom>
          <a:noFill/>
          <a:ln>
            <a:noFill/>
          </a:ln>
        </p:spPr>
      </p:pic>
    </p:spTree>
    <p:extLst>
      <p:ext uri="{BB962C8B-B14F-4D97-AF65-F5344CB8AC3E}">
        <p14:creationId xmlns:p14="http://schemas.microsoft.com/office/powerpoint/2010/main" val="336030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discussions– Lynn &amp; Connie</a:t>
            </a:r>
          </a:p>
        </p:txBody>
      </p:sp>
      <p:sp>
        <p:nvSpPr>
          <p:cNvPr id="3" name="Content Placeholder 2"/>
          <p:cNvSpPr>
            <a:spLocks noGrp="1"/>
          </p:cNvSpPr>
          <p:nvPr>
            <p:ph sz="half" idx="1"/>
          </p:nvPr>
        </p:nvSpPr>
        <p:spPr>
          <a:xfrm>
            <a:off x="1063226" y="2321282"/>
            <a:ext cx="7176759" cy="3969988"/>
          </a:xfrm>
        </p:spPr>
        <p:txBody>
          <a:bodyPr>
            <a:noAutofit/>
          </a:bodyPr>
          <a:lstStyle/>
          <a:p>
            <a:r>
              <a:rPr lang="en-US" sz="3200" dirty="0"/>
              <a:t>Lynn &amp; Connie live together in PSH. Lynn is disabled and gets SSDI. She also does some babysitting for a neighbor.  Connie was unemployed and recently began working.  Her hours fluctuate.</a:t>
            </a:r>
          </a:p>
        </p:txBody>
      </p:sp>
      <p:sp>
        <p:nvSpPr>
          <p:cNvPr id="5" name="Slide Number Placeholder 4"/>
          <p:cNvSpPr>
            <a:spLocks noGrp="1"/>
          </p:cNvSpPr>
          <p:nvPr>
            <p:ph type="sldNum" sz="quarter" idx="12"/>
          </p:nvPr>
        </p:nvSpPr>
        <p:spPr/>
        <p:txBody>
          <a:bodyPr/>
          <a:lstStyle/>
          <a:p>
            <a:fld id="{4FAB73BC-B049-4115-A692-8D63A059BFB8}" type="slidenum">
              <a:rPr lang="en-US" smtClean="0"/>
              <a:pPr/>
              <a:t>21</a:t>
            </a:fld>
            <a:endParaRPr lang="en-US" dirty="0"/>
          </a:p>
        </p:txBody>
      </p:sp>
      <p:pic>
        <p:nvPicPr>
          <p:cNvPr id="7" name="Content Placeholder 6"/>
          <p:cNvPicPr>
            <a:picLocks noGrp="1"/>
          </p:cNvPicPr>
          <p:nvPr>
            <p:ph sz="half" idx="2"/>
          </p:nvPr>
        </p:nvPicPr>
        <p:blipFill>
          <a:blip r:embed="rId3">
            <a:extLst>
              <a:ext uri="{28A0092B-C50C-407E-A947-70E740481C1C}">
                <a14:useLocalDpi xmlns:a14="http://schemas.microsoft.com/office/drawing/2010/main" val="0"/>
              </a:ext>
            </a:extLst>
          </a:blip>
          <a:srcRect l="4035" r="4035"/>
          <a:stretch>
            <a:fillRect/>
          </a:stretch>
        </p:blipFill>
        <p:spPr bwMode="auto">
          <a:xfrm>
            <a:off x="8378579" y="2415106"/>
            <a:ext cx="2864681" cy="2446446"/>
          </a:xfrm>
          <a:prstGeom prst="rect">
            <a:avLst/>
          </a:prstGeom>
          <a:noFill/>
          <a:ln>
            <a:noFill/>
          </a:ln>
        </p:spPr>
      </p:pic>
    </p:spTree>
    <p:extLst>
      <p:ext uri="{BB962C8B-B14F-4D97-AF65-F5344CB8AC3E}">
        <p14:creationId xmlns:p14="http://schemas.microsoft.com/office/powerpoint/2010/main" val="2594670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discussions– Sue &amp; Ann</a:t>
            </a:r>
          </a:p>
        </p:txBody>
      </p:sp>
      <p:sp>
        <p:nvSpPr>
          <p:cNvPr id="3" name="Content Placeholder 2"/>
          <p:cNvSpPr>
            <a:spLocks noGrp="1"/>
          </p:cNvSpPr>
          <p:nvPr>
            <p:ph sz="half" idx="1"/>
          </p:nvPr>
        </p:nvSpPr>
        <p:spPr>
          <a:xfrm>
            <a:off x="1063226" y="2321282"/>
            <a:ext cx="7176759" cy="3969988"/>
          </a:xfrm>
        </p:spPr>
        <p:txBody>
          <a:bodyPr>
            <a:noAutofit/>
          </a:bodyPr>
          <a:lstStyle/>
          <a:p>
            <a:r>
              <a:rPr lang="en-US" sz="3200" dirty="0"/>
              <a:t>Sue &amp; Ann are staying at the same shelter. Sue is 68 and Ann is 60 &amp; disabled. They are best friends and consider each other family. Sue has been approved by DCF to care for her nieces &amp; nephew once they get a PSH unit.  Sue receives alimony and will get financial help from DCF. Ann gets SSDI.  Sue’s eldest niece has an after school job.</a:t>
            </a:r>
          </a:p>
        </p:txBody>
      </p:sp>
      <p:sp>
        <p:nvSpPr>
          <p:cNvPr id="5" name="Slide Number Placeholder 4"/>
          <p:cNvSpPr>
            <a:spLocks noGrp="1"/>
          </p:cNvSpPr>
          <p:nvPr>
            <p:ph type="sldNum" sz="quarter" idx="12"/>
          </p:nvPr>
        </p:nvSpPr>
        <p:spPr/>
        <p:txBody>
          <a:bodyPr/>
          <a:lstStyle/>
          <a:p>
            <a:fld id="{4FAB73BC-B049-4115-A692-8D63A059BFB8}" type="slidenum">
              <a:rPr lang="en-US" smtClean="0"/>
              <a:pPr/>
              <a:t>22</a:t>
            </a:fld>
            <a:endParaRPr lang="en-US" dirty="0"/>
          </a:p>
        </p:txBody>
      </p:sp>
      <p:pic>
        <p:nvPicPr>
          <p:cNvPr id="8" name="Content Placeholder 7"/>
          <p:cNvPicPr>
            <a:picLocks noGrp="1"/>
          </p:cNvPicPr>
          <p:nvPr>
            <p:ph sz="half" idx="2"/>
          </p:nvPr>
        </p:nvPicPr>
        <p:blipFill>
          <a:blip r:embed="rId3">
            <a:extLst>
              <a:ext uri="{28A0092B-C50C-407E-A947-70E740481C1C}">
                <a14:useLocalDpi xmlns:a14="http://schemas.microsoft.com/office/drawing/2010/main" val="0"/>
              </a:ext>
            </a:extLst>
          </a:blip>
          <a:srcRect l="12237" r="12237"/>
          <a:stretch>
            <a:fillRect/>
          </a:stretch>
        </p:blipFill>
        <p:spPr bwMode="auto">
          <a:xfrm>
            <a:off x="8480757" y="2707090"/>
            <a:ext cx="3346376" cy="2796828"/>
          </a:xfrm>
          <a:prstGeom prst="rect">
            <a:avLst/>
          </a:prstGeom>
          <a:noFill/>
          <a:ln>
            <a:noFill/>
          </a:ln>
        </p:spPr>
      </p:pic>
    </p:spTree>
    <p:extLst>
      <p:ext uri="{BB962C8B-B14F-4D97-AF65-F5344CB8AC3E}">
        <p14:creationId xmlns:p14="http://schemas.microsoft.com/office/powerpoint/2010/main" val="3323331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discussions - Drew</a:t>
            </a:r>
          </a:p>
        </p:txBody>
      </p:sp>
      <p:sp>
        <p:nvSpPr>
          <p:cNvPr id="3" name="Content Placeholder 2"/>
          <p:cNvSpPr>
            <a:spLocks noGrp="1"/>
          </p:cNvSpPr>
          <p:nvPr>
            <p:ph sz="half" idx="1"/>
          </p:nvPr>
        </p:nvSpPr>
        <p:spPr>
          <a:xfrm>
            <a:off x="1097279" y="2087692"/>
            <a:ext cx="6361700" cy="3781401"/>
          </a:xfrm>
        </p:spPr>
        <p:txBody>
          <a:bodyPr>
            <a:noAutofit/>
          </a:bodyPr>
          <a:lstStyle/>
          <a:p>
            <a:r>
              <a:rPr lang="en-US" sz="2800" dirty="0"/>
              <a:t>Drew has been living in PSH for 3 years.  The project pays him a small monthly stipend for cleaning up the community room after activities. He also gets SSI.  Recently, he told his case manager that he has been doing day labor once a week for about 6 months.  Since she told him that he is required to bring proof of the income to the property manager, Drew has been avoiding all of the staff.</a:t>
            </a:r>
          </a:p>
        </p:txBody>
      </p:sp>
      <p:sp>
        <p:nvSpPr>
          <p:cNvPr id="5" name="Slide Number Placeholder 4"/>
          <p:cNvSpPr>
            <a:spLocks noGrp="1"/>
          </p:cNvSpPr>
          <p:nvPr>
            <p:ph type="sldNum" sz="quarter" idx="12"/>
          </p:nvPr>
        </p:nvSpPr>
        <p:spPr/>
        <p:txBody>
          <a:bodyPr/>
          <a:lstStyle/>
          <a:p>
            <a:fld id="{4FAB73BC-B049-4115-A692-8D63A059BFB8}" type="slidenum">
              <a:rPr lang="en-US" smtClean="0"/>
              <a:pPr/>
              <a:t>23</a:t>
            </a:fld>
            <a:endParaRPr lang="en-US" dirty="0"/>
          </a:p>
        </p:txBody>
      </p:sp>
      <p:pic>
        <p:nvPicPr>
          <p:cNvPr id="8" name="Content Placeholder 7"/>
          <p:cNvPicPr>
            <a:picLocks noGrp="1"/>
          </p:cNvPicPr>
          <p:nvPr>
            <p:ph sz="half" idx="2"/>
          </p:nvPr>
        </p:nvPicPr>
        <p:blipFill rotWithShape="1">
          <a:blip r:embed="rId2">
            <a:extLst>
              <a:ext uri="{28A0092B-C50C-407E-A947-70E740481C1C}">
                <a14:useLocalDpi xmlns:a14="http://schemas.microsoft.com/office/drawing/2010/main" val="0"/>
              </a:ext>
            </a:extLst>
          </a:blip>
          <a:srcRect l="23366" r="9090"/>
          <a:stretch/>
        </p:blipFill>
        <p:spPr bwMode="auto">
          <a:xfrm>
            <a:off x="8407773" y="2677892"/>
            <a:ext cx="2747906" cy="2942821"/>
          </a:xfrm>
          <a:prstGeom prst="rect">
            <a:avLst/>
          </a:prstGeom>
          <a:noFill/>
          <a:ln>
            <a:noFill/>
          </a:ln>
        </p:spPr>
      </p:pic>
    </p:spTree>
    <p:extLst>
      <p:ext uri="{BB962C8B-B14F-4D97-AF65-F5344CB8AC3E}">
        <p14:creationId xmlns:p14="http://schemas.microsoft.com/office/powerpoint/2010/main" val="247453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discussions - Tony </a:t>
            </a:r>
          </a:p>
        </p:txBody>
      </p:sp>
      <p:sp>
        <p:nvSpPr>
          <p:cNvPr id="3" name="Content Placeholder 2"/>
          <p:cNvSpPr>
            <a:spLocks noGrp="1"/>
          </p:cNvSpPr>
          <p:nvPr>
            <p:ph sz="half" idx="1"/>
          </p:nvPr>
        </p:nvSpPr>
        <p:spPr>
          <a:xfrm>
            <a:off x="1097279" y="2277484"/>
            <a:ext cx="6157344" cy="3591610"/>
          </a:xfrm>
        </p:spPr>
        <p:txBody>
          <a:bodyPr>
            <a:normAutofit/>
          </a:bodyPr>
          <a:lstStyle/>
          <a:p>
            <a:r>
              <a:rPr lang="en-US" sz="2800" dirty="0"/>
              <a:t>Tony used to get SSDI, but now he works for a landscaping company.  The work is seasonal.  He is very handy, and when he is out of work, he picks up odd jobs, so that he can pay his child support and help his kids with things they need.  He is a hard worker, but can’t seem to keep up with his bills.  He’s behind on his rent and avoiding you.</a:t>
            </a:r>
          </a:p>
        </p:txBody>
      </p:sp>
      <p:sp>
        <p:nvSpPr>
          <p:cNvPr id="5" name="Slide Number Placeholder 4"/>
          <p:cNvSpPr>
            <a:spLocks noGrp="1"/>
          </p:cNvSpPr>
          <p:nvPr>
            <p:ph type="sldNum" sz="quarter" idx="12"/>
          </p:nvPr>
        </p:nvSpPr>
        <p:spPr/>
        <p:txBody>
          <a:bodyPr/>
          <a:lstStyle/>
          <a:p>
            <a:fld id="{4FAB73BC-B049-4115-A692-8D63A059BFB8}" type="slidenum">
              <a:rPr lang="en-US" smtClean="0"/>
              <a:pPr/>
              <a:t>24</a:t>
            </a:fld>
            <a:endParaRPr lang="en-US" dirty="0"/>
          </a:p>
        </p:txBody>
      </p:sp>
      <p:pic>
        <p:nvPicPr>
          <p:cNvPr id="6" name="Content Placeholder 5"/>
          <p:cNvPicPr>
            <a:picLocks noGrp="1"/>
          </p:cNvPicPr>
          <p:nvPr>
            <p:ph sz="half" idx="2"/>
          </p:nvPr>
        </p:nvPicPr>
        <p:blipFill>
          <a:blip r:embed="rId2">
            <a:extLst>
              <a:ext uri="{28A0092B-C50C-407E-A947-70E740481C1C}">
                <a14:useLocalDpi xmlns:a14="http://schemas.microsoft.com/office/drawing/2010/main" val="0"/>
              </a:ext>
            </a:extLst>
          </a:blip>
          <a:srcRect l="9164" r="9164"/>
          <a:stretch>
            <a:fillRect/>
          </a:stretch>
        </p:blipFill>
        <p:spPr bwMode="auto">
          <a:xfrm>
            <a:off x="7385994" y="2619495"/>
            <a:ext cx="3769685" cy="2899023"/>
          </a:xfrm>
          <a:prstGeom prst="rect">
            <a:avLst/>
          </a:prstGeom>
          <a:noFill/>
          <a:ln>
            <a:noFill/>
          </a:ln>
        </p:spPr>
      </p:pic>
    </p:spTree>
    <p:extLst>
      <p:ext uri="{BB962C8B-B14F-4D97-AF65-F5344CB8AC3E}">
        <p14:creationId xmlns:p14="http://schemas.microsoft.com/office/powerpoint/2010/main" val="2954236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discussions - </a:t>
            </a:r>
            <a:r>
              <a:rPr lang="en-US" dirty="0" err="1"/>
              <a:t>Frannie</a:t>
            </a:r>
            <a:endParaRPr lang="en-US" dirty="0"/>
          </a:p>
        </p:txBody>
      </p:sp>
      <p:sp>
        <p:nvSpPr>
          <p:cNvPr id="3" name="Content Placeholder 2"/>
          <p:cNvSpPr>
            <a:spLocks noGrp="1"/>
          </p:cNvSpPr>
          <p:nvPr>
            <p:ph sz="half" idx="1"/>
          </p:nvPr>
        </p:nvSpPr>
        <p:spPr>
          <a:xfrm>
            <a:off x="1097279" y="2385907"/>
            <a:ext cx="6288716" cy="3176409"/>
          </a:xfrm>
        </p:spPr>
        <p:txBody>
          <a:bodyPr>
            <a:normAutofit/>
          </a:bodyPr>
          <a:lstStyle/>
          <a:p>
            <a:r>
              <a:rPr lang="en-US" sz="2400" dirty="0" err="1"/>
              <a:t>Frannie</a:t>
            </a:r>
            <a:r>
              <a:rPr lang="en-US" sz="2400" dirty="0"/>
              <a:t> lost her job as a teacher’s aide. She had a paid internship through your employment program, but has been in a residential treatment program for out-of-state 2 months.  Her mother is paying the cost of her living at the program.  </a:t>
            </a:r>
            <a:r>
              <a:rPr lang="en-US" sz="2400" dirty="0" err="1"/>
              <a:t>Frannie</a:t>
            </a:r>
            <a:r>
              <a:rPr lang="en-US" sz="2400" dirty="0"/>
              <a:t> is concerned that she is going to lose her apartment, because she can no longer pay her rent.</a:t>
            </a:r>
          </a:p>
        </p:txBody>
      </p:sp>
      <p:sp>
        <p:nvSpPr>
          <p:cNvPr id="5" name="Slide Number Placeholder 4"/>
          <p:cNvSpPr>
            <a:spLocks noGrp="1"/>
          </p:cNvSpPr>
          <p:nvPr>
            <p:ph type="sldNum" sz="quarter" idx="12"/>
          </p:nvPr>
        </p:nvSpPr>
        <p:spPr/>
        <p:txBody>
          <a:bodyPr/>
          <a:lstStyle/>
          <a:p>
            <a:fld id="{4FAB73BC-B049-4115-A692-8D63A059BFB8}" type="slidenum">
              <a:rPr lang="en-US" smtClean="0"/>
              <a:pPr/>
              <a:t>25</a:t>
            </a:fld>
            <a:endParaRPr lang="en-US" dirty="0"/>
          </a:p>
        </p:txBody>
      </p:sp>
      <p:pic>
        <p:nvPicPr>
          <p:cNvPr id="6" name="Content Placeholder 5"/>
          <p:cNvPicPr>
            <a:picLocks noGrp="1"/>
          </p:cNvPicPr>
          <p:nvPr>
            <p:ph sz="half" idx="2"/>
          </p:nvPr>
        </p:nvPicPr>
        <p:blipFill rotWithShape="1">
          <a:blip r:embed="rId2">
            <a:extLst>
              <a:ext uri="{28A0092B-C50C-407E-A947-70E740481C1C}">
                <a14:useLocalDpi xmlns:a14="http://schemas.microsoft.com/office/drawing/2010/main" val="0"/>
              </a:ext>
            </a:extLst>
          </a:blip>
          <a:srcRect l="17181" t="-438" r="8170" b="438"/>
          <a:stretch/>
        </p:blipFill>
        <p:spPr bwMode="auto">
          <a:xfrm>
            <a:off x="7634141" y="2210716"/>
            <a:ext cx="3506941" cy="3337000"/>
          </a:xfrm>
          <a:prstGeom prst="rect">
            <a:avLst/>
          </a:prstGeom>
          <a:noFill/>
          <a:ln>
            <a:noFill/>
          </a:ln>
        </p:spPr>
      </p:pic>
    </p:spTree>
    <p:extLst>
      <p:ext uri="{BB962C8B-B14F-4D97-AF65-F5344CB8AC3E}">
        <p14:creationId xmlns:p14="http://schemas.microsoft.com/office/powerpoint/2010/main" val="1272297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CT BOS Rapid Re-housing </a:t>
            </a:r>
            <a:r>
              <a:rPr lang="mr-IN" dirty="0"/>
              <a:t>–</a:t>
            </a:r>
            <a:r>
              <a:rPr lang="en-US" dirty="0"/>
              <a:t> Participant Rent  </a:t>
            </a:r>
            <a:r>
              <a:rPr lang="en-US" sz="2200" dirty="0">
                <a:solidFill>
                  <a:srgbClr val="FF0000"/>
                </a:solidFill>
              </a:rPr>
              <a:t>Note:  Slide reflects policy as currently written; Changes/corrections currently under consideration by the Steering Committee</a:t>
            </a:r>
          </a:p>
        </p:txBody>
      </p:sp>
      <p:sp>
        <p:nvSpPr>
          <p:cNvPr id="3" name="Content Placeholder 2"/>
          <p:cNvSpPr>
            <a:spLocks noGrp="1"/>
          </p:cNvSpPr>
          <p:nvPr>
            <p:ph idx="1"/>
          </p:nvPr>
        </p:nvSpPr>
        <p:spPr>
          <a:xfrm>
            <a:off x="1097280" y="1845734"/>
            <a:ext cx="10058400" cy="4431946"/>
          </a:xfrm>
        </p:spPr>
        <p:txBody>
          <a:bodyPr>
            <a:noAutofit/>
          </a:bodyPr>
          <a:lstStyle/>
          <a:p>
            <a:pPr marL="236538" indent="-236538">
              <a:buFont typeface="Arial"/>
              <a:buChar char="•"/>
            </a:pPr>
            <a:r>
              <a:rPr lang="en-US" sz="2300" dirty="0">
                <a:latin typeface="Calibri"/>
                <a:cs typeface="Calibri"/>
              </a:rPr>
              <a:t>Participants pay a minimum of 30% of monthly adjusted household income (if getting rental assistance) - </a:t>
            </a:r>
          </a:p>
          <a:p>
            <a:pPr marL="233363" lvl="0" indent="-233363">
              <a:buFont typeface="Arial"/>
              <a:buChar char="•"/>
            </a:pPr>
            <a:r>
              <a:rPr lang="en-US" sz="2300" dirty="0">
                <a:latin typeface="Calibri"/>
                <a:cs typeface="Calibri"/>
              </a:rPr>
              <a:t>Participants must be re-evaluated at least every 90 days to determine the need for continued assistance. </a:t>
            </a:r>
          </a:p>
          <a:p>
            <a:pPr marL="233363" lvl="0" indent="-233363">
              <a:buFont typeface="Arial"/>
              <a:buChar char="•"/>
            </a:pPr>
            <a:r>
              <a:rPr lang="en-US" sz="2300" dirty="0">
                <a:latin typeface="Calibri"/>
                <a:cs typeface="Calibri"/>
              </a:rPr>
              <a:t>Rent contribution may be adjusted at any time based on income changes</a:t>
            </a:r>
          </a:p>
          <a:p>
            <a:pPr marL="233363" lvl="0" indent="-233363">
              <a:buFont typeface="Arial"/>
              <a:buChar char="•"/>
            </a:pPr>
            <a:r>
              <a:rPr lang="en-US" sz="2300" dirty="0">
                <a:latin typeface="Calibri"/>
                <a:cs typeface="Calibri"/>
              </a:rPr>
              <a:t>There is no minimum rent requirement </a:t>
            </a:r>
            <a:r>
              <a:rPr lang="mr-IN" sz="2300" dirty="0">
                <a:latin typeface="Calibri"/>
                <a:cs typeface="Calibri"/>
              </a:rPr>
              <a:t>–</a:t>
            </a:r>
            <a:r>
              <a:rPr lang="en-US" sz="2300" dirty="0">
                <a:latin typeface="Calibri"/>
                <a:cs typeface="Calibri"/>
              </a:rPr>
              <a:t> tenant contribution may be zero if no income.</a:t>
            </a:r>
          </a:p>
          <a:p>
            <a:pPr marL="233363" lvl="0" indent="-233363">
              <a:buFont typeface="Arial"/>
              <a:buChar char="•"/>
            </a:pPr>
            <a:r>
              <a:rPr lang="en-US" sz="2300" dirty="0">
                <a:latin typeface="Calibri"/>
                <a:cs typeface="Calibri"/>
              </a:rPr>
              <a:t>Rental Assistance limits - security deposits are excluded:</a:t>
            </a:r>
          </a:p>
          <a:p>
            <a:pPr marL="685800" lvl="1" indent="-233363">
              <a:buFont typeface="Courier New"/>
              <a:buChar char="o"/>
            </a:pPr>
            <a:r>
              <a:rPr lang="en-US" sz="2300" dirty="0">
                <a:latin typeface="Calibri"/>
                <a:cs typeface="Calibri"/>
              </a:rPr>
              <a:t>Months 1-3 – 100% of FMR; Months 4 to 6 - 80% of FMR;</a:t>
            </a:r>
          </a:p>
          <a:p>
            <a:pPr marL="452438" lvl="1" indent="0">
              <a:buNone/>
            </a:pPr>
            <a:r>
              <a:rPr lang="en-US" sz="2300" dirty="0">
                <a:latin typeface="Calibri"/>
                <a:cs typeface="Calibri"/>
              </a:rPr>
              <a:t>    Months 7 to 9  - 60% of FMR; Months 10 to 12 - 40% of FMR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123018" y="4379777"/>
            <a:ext cx="2791690" cy="1914970"/>
          </a:xfrm>
          <a:prstGeom prst="rect">
            <a:avLst/>
          </a:prstGeom>
          <a:noFill/>
          <a:ln>
            <a:noFill/>
          </a:ln>
        </p:spPr>
      </p:pic>
    </p:spTree>
    <p:extLst>
      <p:ext uri="{BB962C8B-B14F-4D97-AF65-F5344CB8AC3E}">
        <p14:creationId xmlns:p14="http://schemas.microsoft.com/office/powerpoint/2010/main" val="2613663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normAutofit/>
          </a:bodyPr>
          <a:lstStyle/>
          <a:p>
            <a:r>
              <a:rPr lang="en-US" sz="2400" dirty="0"/>
              <a:t>Are participants in a </a:t>
            </a:r>
            <a:r>
              <a:rPr lang="en-US" sz="2400" dirty="0" err="1"/>
              <a:t>CoC</a:t>
            </a:r>
            <a:r>
              <a:rPr lang="en-US" sz="2400" dirty="0"/>
              <a:t> leasing project required to pay rent?  </a:t>
            </a:r>
          </a:p>
          <a:p>
            <a:r>
              <a:rPr lang="en-US" sz="2400" dirty="0">
                <a:solidFill>
                  <a:srgbClr val="FF0000"/>
                </a:solidFill>
              </a:rPr>
              <a:t>HUD does not require it, but the project may. </a:t>
            </a:r>
          </a:p>
          <a:p>
            <a:r>
              <a:rPr lang="en-US" sz="2400" dirty="0">
                <a:solidFill>
                  <a:schemeClr val="tx1"/>
                </a:solidFill>
              </a:rPr>
              <a:t>If the tenant rent payment is less than the utility allowance for the unit what happens?</a:t>
            </a:r>
          </a:p>
          <a:p>
            <a:r>
              <a:rPr lang="en-US" sz="2400" dirty="0">
                <a:solidFill>
                  <a:srgbClr val="FF0000"/>
                </a:solidFill>
              </a:rPr>
              <a:t>Assuming utilities are not included in rent the project would pay the difference to the participant or utility company.</a:t>
            </a:r>
          </a:p>
          <a:p>
            <a:r>
              <a:rPr lang="en-US" sz="2400" dirty="0">
                <a:solidFill>
                  <a:schemeClr val="tx1"/>
                </a:solidFill>
              </a:rPr>
              <a:t>Are alimony and child support deducted from income when determining rent?</a:t>
            </a:r>
          </a:p>
          <a:p>
            <a:r>
              <a:rPr lang="en-US" sz="2400" dirty="0">
                <a:solidFill>
                  <a:srgbClr val="FF0000"/>
                </a:solidFill>
              </a:rPr>
              <a:t>No</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444616" y="4955321"/>
            <a:ext cx="1536316" cy="1293161"/>
          </a:xfrm>
          <a:prstGeom prst="rect">
            <a:avLst/>
          </a:prstGeom>
          <a:noFill/>
          <a:ln>
            <a:noFill/>
          </a:ln>
        </p:spPr>
      </p:pic>
    </p:spTree>
    <p:extLst>
      <p:ext uri="{BB962C8B-B14F-4D97-AF65-F5344CB8AC3E}">
        <p14:creationId xmlns:p14="http://schemas.microsoft.com/office/powerpoint/2010/main" val="368588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Housing Requirements</a:t>
            </a:r>
          </a:p>
        </p:txBody>
      </p:sp>
      <p:sp>
        <p:nvSpPr>
          <p:cNvPr id="6" name="Text Placeholder 5"/>
          <p:cNvSpPr>
            <a:spLocks noGrp="1"/>
          </p:cNvSpPr>
          <p:nvPr>
            <p:ph type="body" idx="1"/>
          </p:nvPr>
        </p:nvSpPr>
        <p:spPr/>
        <p:txBody>
          <a:bodyPr/>
          <a:lstStyle/>
          <a:p>
            <a:r>
              <a:rPr lang="en-US" dirty="0"/>
              <a:t> Must be completed prior to use of </a:t>
            </a:r>
            <a:r>
              <a:rPr lang="en-US" dirty="0" err="1"/>
              <a:t>coc</a:t>
            </a:r>
            <a:r>
              <a:rPr lang="en-US" dirty="0"/>
              <a:t> funds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28</a:t>
            </a:fld>
            <a:endParaRPr lang="en-US" dirty="0"/>
          </a:p>
        </p:txBody>
      </p:sp>
      <p:pic>
        <p:nvPicPr>
          <p:cNvPr id="7" name="Picture 6"/>
          <p:cNvPicPr>
            <a:picLocks noChangeAspect="1"/>
          </p:cNvPicPr>
          <p:nvPr/>
        </p:nvPicPr>
        <p:blipFill>
          <a:blip r:embed="rId2"/>
          <a:stretch>
            <a:fillRect/>
          </a:stretch>
        </p:blipFill>
        <p:spPr>
          <a:xfrm>
            <a:off x="4240063" y="483308"/>
            <a:ext cx="3832428" cy="2746754"/>
          </a:xfrm>
          <a:prstGeom prst="rect">
            <a:avLst/>
          </a:prstGeom>
        </p:spPr>
      </p:pic>
    </p:spTree>
    <p:extLst>
      <p:ext uri="{BB962C8B-B14F-4D97-AF65-F5344CB8AC3E}">
        <p14:creationId xmlns:p14="http://schemas.microsoft.com/office/powerpoint/2010/main" val="3585485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Housing Quality Inspections</a:t>
            </a:r>
          </a:p>
        </p:txBody>
      </p:sp>
      <p:sp>
        <p:nvSpPr>
          <p:cNvPr id="8" name="Content Placeholder 7"/>
          <p:cNvSpPr>
            <a:spLocks noGrp="1"/>
          </p:cNvSpPr>
          <p:nvPr>
            <p:ph sz="half" idx="1"/>
          </p:nvPr>
        </p:nvSpPr>
        <p:spPr>
          <a:xfrm>
            <a:off x="1097279" y="1845734"/>
            <a:ext cx="7008511" cy="4315152"/>
          </a:xfrm>
        </p:spPr>
        <p:txBody>
          <a:bodyPr>
            <a:normAutofit/>
          </a:bodyPr>
          <a:lstStyle/>
          <a:p>
            <a:pPr marL="450850" indent="-341313">
              <a:buFont typeface="Arial"/>
              <a:buChar char="•"/>
            </a:pPr>
            <a:r>
              <a:rPr lang="en-US" sz="2400" dirty="0"/>
              <a:t>Inspection required prior to occupancy for housing assisted through rental assistance or leasing</a:t>
            </a:r>
          </a:p>
          <a:p>
            <a:pPr marL="450850" indent="-341313">
              <a:buFont typeface="Arial"/>
              <a:buChar char="•"/>
            </a:pPr>
            <a:r>
              <a:rPr lang="en-US" sz="2400" dirty="0"/>
              <a:t>Re-inspection required annually</a:t>
            </a:r>
          </a:p>
          <a:p>
            <a:pPr marL="450850" lvl="0" indent="-341313">
              <a:buFont typeface="Arial"/>
              <a:buChar char="•"/>
            </a:pPr>
            <a:r>
              <a:rPr lang="en-US" sz="2400" dirty="0"/>
              <a:t>HUD Housing Quality Standards Checklist</a:t>
            </a:r>
            <a:br>
              <a:rPr lang="en-US" sz="2400" u="sng" dirty="0">
                <a:hlinkClick r:id="rId2"/>
              </a:rPr>
            </a:br>
            <a:r>
              <a:rPr lang="en-US" sz="1800" u="sng" dirty="0">
                <a:hlinkClick r:id="rId2"/>
              </a:rPr>
              <a:t>http://portal.hud.gov/hudportal/documents/huddoc?id=52580.pdf</a:t>
            </a:r>
            <a:endParaRPr lang="en-US" sz="1800" u="sng" dirty="0"/>
          </a:p>
          <a:p>
            <a:pPr marL="450850" lvl="0" indent="-341313">
              <a:buFont typeface="Arial"/>
              <a:buChar char="•"/>
            </a:pPr>
            <a:r>
              <a:rPr lang="en-US" sz="2400" dirty="0"/>
              <a:t>Be sure form is signed and dated and unit indicated matches lease.</a:t>
            </a:r>
          </a:p>
          <a:p>
            <a:pPr marL="450850" lvl="0" indent="-341313">
              <a:buFont typeface="Arial"/>
              <a:buChar char="•"/>
            </a:pPr>
            <a:r>
              <a:rPr lang="en-US" sz="2400" dirty="0"/>
              <a:t>Acceptability criteria defined at: </a:t>
            </a:r>
          </a:p>
          <a:p>
            <a:pPr marL="109537" lvl="0" indent="0">
              <a:buNone/>
            </a:pPr>
            <a:r>
              <a:rPr lang="en-US" sz="1800" dirty="0">
                <a:hlinkClick r:id="rId3"/>
              </a:rPr>
              <a:t>https://www.hud.gov/sites/documents/DOC_11754.PDF</a:t>
            </a:r>
            <a:endParaRPr lang="en-US" sz="1800" dirty="0"/>
          </a:p>
          <a:p>
            <a:pPr marL="450850" lvl="0" indent="-341313">
              <a:buFont typeface="Arial"/>
              <a:buChar char="•"/>
            </a:pPr>
            <a:endParaRPr lang="en-US" sz="2400" dirty="0"/>
          </a:p>
          <a:p>
            <a:pPr marL="450850" indent="-341313">
              <a:buFont typeface="Arial"/>
              <a:buChar char="•"/>
            </a:pPr>
            <a:endParaRPr lang="en-US" dirty="0"/>
          </a:p>
          <a:p>
            <a:pPr marL="450850" indent="-341313">
              <a:buFont typeface="Arial"/>
              <a:buChar char="•"/>
            </a:pPr>
            <a:endParaRPr lang="en-US" dirty="0"/>
          </a:p>
        </p:txBody>
      </p:sp>
      <p:pic>
        <p:nvPicPr>
          <p:cNvPr id="10" name="Content Placeholder 9"/>
          <p:cNvPicPr>
            <a:picLocks noGrp="1" noChangeAspect="1"/>
          </p:cNvPicPr>
          <p:nvPr>
            <p:ph sz="half" idx="2"/>
          </p:nvPr>
        </p:nvPicPr>
        <p:blipFill>
          <a:blip r:embed="rId4"/>
          <a:srcRect l="24559" r="24559"/>
          <a:stretch>
            <a:fillRect/>
          </a:stretch>
        </p:blipFill>
        <p:spPr>
          <a:xfrm>
            <a:off x="8529639" y="1846265"/>
            <a:ext cx="2625725" cy="4022725"/>
          </a:xfrm>
        </p:spPr>
      </p:pic>
      <p:sp>
        <p:nvSpPr>
          <p:cNvPr id="4" name="Slide Number Placeholder 3"/>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238678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you here today?</a:t>
            </a:r>
          </a:p>
        </p:txBody>
      </p:sp>
      <p:sp>
        <p:nvSpPr>
          <p:cNvPr id="3" name="Content Placeholder 2"/>
          <p:cNvSpPr>
            <a:spLocks noGrp="1"/>
          </p:cNvSpPr>
          <p:nvPr>
            <p:ph sz="half" idx="1"/>
          </p:nvPr>
        </p:nvSpPr>
        <p:spPr/>
        <p:txBody>
          <a:bodyPr>
            <a:normAutofit/>
          </a:bodyPr>
          <a:lstStyle/>
          <a:p>
            <a:endParaRPr lang="en-US" sz="2800" dirty="0"/>
          </a:p>
          <a:p>
            <a:endParaRPr lang="en-US" sz="2800" dirty="0"/>
          </a:p>
          <a:p>
            <a:r>
              <a:rPr lang="en-US" sz="3200" dirty="0"/>
              <a:t>What do you hope to get out of today’s session?</a:t>
            </a:r>
          </a:p>
        </p:txBody>
      </p:sp>
      <p:sp>
        <p:nvSpPr>
          <p:cNvPr id="5" name="Content Placeholder 4"/>
          <p:cNvSpPr>
            <a:spLocks noGrp="1"/>
          </p:cNvSpPr>
          <p:nvPr>
            <p:ph sz="half" idx="2"/>
          </p:nvPr>
        </p:nvSpPr>
        <p:spPr/>
        <p:txBody>
          <a:bodyPr/>
          <a:lstStyle/>
          <a:p>
            <a:r>
              <a:rPr lang="en-US" dirty="0"/>
              <a:t>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7123252" y="2233686"/>
            <a:ext cx="4247675" cy="3387027"/>
          </a:xfrm>
          <a:prstGeom prst="rect">
            <a:avLst/>
          </a:prstGeom>
          <a:noFill/>
          <a:ln>
            <a:noFill/>
          </a:ln>
        </p:spPr>
      </p:pic>
    </p:spTree>
    <p:extLst>
      <p:ext uri="{BB962C8B-B14F-4D97-AF65-F5344CB8AC3E}">
        <p14:creationId xmlns:p14="http://schemas.microsoft.com/office/powerpoint/2010/main" val="487690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the unit pass, if</a:t>
            </a:r>
            <a:r>
              <a:rPr lang="mr-IN" dirty="0"/>
              <a:t>…</a:t>
            </a:r>
            <a:endParaRPr lang="en-US" dirty="0"/>
          </a:p>
        </p:txBody>
      </p:sp>
      <p:sp>
        <p:nvSpPr>
          <p:cNvPr id="3" name="Content Placeholder 2"/>
          <p:cNvSpPr>
            <a:spLocks noGrp="1"/>
          </p:cNvSpPr>
          <p:nvPr>
            <p:ph sz="half" idx="1"/>
          </p:nvPr>
        </p:nvSpPr>
        <p:spPr>
          <a:xfrm>
            <a:off x="1097278" y="1845733"/>
            <a:ext cx="6872589" cy="4402747"/>
          </a:xfrm>
        </p:spPr>
        <p:txBody>
          <a:bodyPr>
            <a:normAutofit lnSpcReduction="10000"/>
          </a:bodyPr>
          <a:lstStyle/>
          <a:p>
            <a:r>
              <a:rPr lang="en-US" dirty="0"/>
              <a:t>One burner on the stove does not work?</a:t>
            </a:r>
          </a:p>
          <a:p>
            <a:r>
              <a:rPr lang="en-US" dirty="0">
                <a:solidFill>
                  <a:srgbClr val="FF0000"/>
                </a:solidFill>
              </a:rPr>
              <a:t>No.  All burners on the stove or range must work.</a:t>
            </a:r>
          </a:p>
          <a:p>
            <a:r>
              <a:rPr lang="en-US" dirty="0"/>
              <a:t>Unit has only a dorm size refrigerator?</a:t>
            </a:r>
          </a:p>
          <a:p>
            <a:r>
              <a:rPr lang="en-US" dirty="0">
                <a:solidFill>
                  <a:srgbClr val="FF0000"/>
                </a:solidFill>
              </a:rPr>
              <a:t>Depends. Must be appropriate based on size of the family.</a:t>
            </a:r>
          </a:p>
          <a:p>
            <a:r>
              <a:rPr lang="en-US" dirty="0"/>
              <a:t>Unit has a tub but no shower?</a:t>
            </a:r>
          </a:p>
          <a:p>
            <a:r>
              <a:rPr lang="en-US" dirty="0">
                <a:solidFill>
                  <a:srgbClr val="FF0000"/>
                </a:solidFill>
              </a:rPr>
              <a:t>Yes. Unit must have a shower or tub with hot and cold running water in operating condition.</a:t>
            </a:r>
          </a:p>
          <a:p>
            <a:r>
              <a:rPr lang="en-US" dirty="0">
                <a:solidFill>
                  <a:schemeClr val="tx1"/>
                </a:solidFill>
              </a:rPr>
              <a:t>Unit has 1 bedroom for a family of 3?</a:t>
            </a:r>
          </a:p>
          <a:p>
            <a:r>
              <a:rPr lang="en-US" dirty="0">
                <a:solidFill>
                  <a:srgbClr val="FF0000"/>
                </a:solidFill>
              </a:rPr>
              <a:t>Depends. Unit must have at least one bedroom or living/sleeping room for every 2 persons.  Other than very young children, children of opposite sex may not be required to share bedroom or sleeping area.</a:t>
            </a:r>
          </a:p>
        </p:txBody>
      </p:sp>
      <p:sp>
        <p:nvSpPr>
          <p:cNvPr id="5" name="Slide Number Placeholder 4"/>
          <p:cNvSpPr>
            <a:spLocks noGrp="1"/>
          </p:cNvSpPr>
          <p:nvPr>
            <p:ph type="sldNum" sz="quarter" idx="12"/>
          </p:nvPr>
        </p:nvSpPr>
        <p:spPr/>
        <p:txBody>
          <a:bodyPr/>
          <a:lstStyle/>
          <a:p>
            <a:fld id="{4FAB73BC-B049-4115-A692-8D63A059BFB8}" type="slidenum">
              <a:rPr lang="en-US" smtClean="0"/>
              <a:pPr/>
              <a:t>30</a:t>
            </a:fld>
            <a:endParaRPr lang="en-US" dirty="0"/>
          </a:p>
        </p:txBody>
      </p:sp>
      <p:pic>
        <p:nvPicPr>
          <p:cNvPr id="8" name="Content Placeholder 7"/>
          <p:cNvPicPr>
            <a:picLocks noGrp="1"/>
          </p:cNvPicPr>
          <p:nvPr>
            <p:ph sz="half" idx="2"/>
          </p:nvPr>
        </p:nvPicPr>
        <p:blipFill>
          <a:blip r:embed="rId2">
            <a:extLst>
              <a:ext uri="{28A0092B-C50C-407E-A947-70E740481C1C}">
                <a14:useLocalDpi xmlns:a14="http://schemas.microsoft.com/office/drawing/2010/main" val="0"/>
              </a:ext>
            </a:extLst>
          </a:blip>
          <a:srcRect l="9164" r="9164"/>
          <a:stretch>
            <a:fillRect/>
          </a:stretch>
        </p:blipFill>
        <p:spPr bwMode="auto">
          <a:xfrm>
            <a:off x="8101238" y="2765488"/>
            <a:ext cx="3054441" cy="2534041"/>
          </a:xfrm>
          <a:prstGeom prst="rect">
            <a:avLst/>
          </a:prstGeom>
          <a:noFill/>
          <a:ln>
            <a:noFill/>
          </a:ln>
        </p:spPr>
      </p:pic>
    </p:spTree>
    <p:extLst>
      <p:ext uri="{BB962C8B-B14F-4D97-AF65-F5344CB8AC3E}">
        <p14:creationId xmlns:p14="http://schemas.microsoft.com/office/powerpoint/2010/main" val="164234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Lead-based Paint</a:t>
            </a:r>
          </a:p>
        </p:txBody>
      </p:sp>
      <p:sp>
        <p:nvSpPr>
          <p:cNvPr id="3" name="Content Placeholder 2"/>
          <p:cNvSpPr>
            <a:spLocks noGrp="1"/>
          </p:cNvSpPr>
          <p:nvPr>
            <p:ph sz="half" idx="1"/>
          </p:nvPr>
        </p:nvSpPr>
        <p:spPr>
          <a:xfrm>
            <a:off x="1097279" y="1845734"/>
            <a:ext cx="6757655" cy="4283084"/>
          </a:xfrm>
        </p:spPr>
        <p:txBody>
          <a:bodyPr>
            <a:normAutofit fontScale="85000" lnSpcReduction="20000"/>
          </a:bodyPr>
          <a:lstStyle/>
          <a:p>
            <a:pPr marL="450850" lvl="0" indent="-341313">
              <a:buFont typeface="Arial"/>
              <a:buChar char="•"/>
            </a:pPr>
            <a:r>
              <a:rPr lang="en-US" sz="2400" dirty="0"/>
              <a:t>Applies to all assisted units constructed prior to 1978 and if there will be a child under 6 years of age or a pregnant woman residing in the unit</a:t>
            </a:r>
          </a:p>
          <a:p>
            <a:pPr marL="450850" lvl="0" indent="-341313">
              <a:buFont typeface="Arial"/>
              <a:buChar char="•"/>
            </a:pPr>
            <a:r>
              <a:rPr lang="en-US" sz="2400" dirty="0"/>
              <a:t>Units must be inspected to identify deteriorated paint ( i.e., chipping, cracking, chalking, damaged, separated from substrate).  </a:t>
            </a:r>
          </a:p>
          <a:p>
            <a:pPr marL="450850" lvl="0" indent="-341313">
              <a:buFont typeface="Arial"/>
              <a:buChar char="•"/>
            </a:pPr>
            <a:r>
              <a:rPr lang="en-US" sz="2400" dirty="0"/>
              <a:t>Staff conducting inspections should complete web-based training</a:t>
            </a:r>
          </a:p>
          <a:p>
            <a:pPr marL="450850" lvl="0" indent="-341313">
              <a:buFont typeface="Arial"/>
              <a:buChar char="•"/>
            </a:pPr>
            <a:r>
              <a:rPr lang="en-US" sz="2400" dirty="0"/>
              <a:t>Document participant receipt of Lead Hazard Information Pamphlet</a:t>
            </a:r>
          </a:p>
          <a:p>
            <a:pPr marL="450850" lvl="0" indent="-341313">
              <a:buFont typeface="Arial"/>
              <a:buChar char="•"/>
            </a:pPr>
            <a:r>
              <a:rPr lang="en-US" sz="2400" dirty="0"/>
              <a:t>TBRA must share data with local health department</a:t>
            </a:r>
          </a:p>
          <a:p>
            <a:pPr marL="450850" lvl="0" indent="-341313">
              <a:buFont typeface="Arial"/>
              <a:buChar char="•"/>
            </a:pPr>
            <a:r>
              <a:rPr lang="en-US" sz="2400" dirty="0"/>
              <a:t>For more information see:  </a:t>
            </a:r>
            <a:r>
              <a:rPr lang="en-US" sz="2400" u="sng" dirty="0">
                <a:hlinkClick r:id="rId3"/>
              </a:rPr>
              <a:t>http://www.hud.gov/offices/lead/training/visualassessment/h00100.cfm</a:t>
            </a:r>
            <a:endParaRPr lang="en-US" sz="2400" dirty="0"/>
          </a:p>
          <a:p>
            <a:endParaRPr lang="en-US" dirty="0"/>
          </a:p>
        </p:txBody>
      </p:sp>
      <p:sp>
        <p:nvSpPr>
          <p:cNvPr id="4" name="Content Placeholder 3"/>
          <p:cNvSpPr>
            <a:spLocks noGrp="1"/>
          </p:cNvSpPr>
          <p:nvPr>
            <p:ph sz="half" idx="2"/>
          </p:nvPr>
        </p:nvSpPr>
        <p:spPr>
          <a:xfrm>
            <a:off x="8313818" y="1845735"/>
            <a:ext cx="2841863" cy="4023360"/>
          </a:xfrm>
        </p:spPr>
        <p:txBody>
          <a:bodyPr>
            <a:normAutofit fontScale="85000" lnSpcReduction="20000"/>
          </a:bodyPr>
          <a:lstStyle/>
          <a:p>
            <a:r>
              <a:rPr lang="en-US" dirty="0"/>
              <a:t> </a:t>
            </a:r>
          </a:p>
        </p:txBody>
      </p:sp>
      <p:sp>
        <p:nvSpPr>
          <p:cNvPr id="5" name="Slide Number Placeholder 4"/>
          <p:cNvSpPr>
            <a:spLocks noGrp="1"/>
          </p:cNvSpPr>
          <p:nvPr>
            <p:ph type="sldNum" sz="quarter" idx="12"/>
          </p:nvPr>
        </p:nvSpPr>
        <p:spPr/>
        <p:txBody>
          <a:bodyPr/>
          <a:lstStyle/>
          <a:p>
            <a:fld id="{4FAB73BC-B049-4115-A692-8D63A059BFB8}" type="slidenum">
              <a:rPr lang="en-US" smtClean="0"/>
              <a:pPr/>
              <a:t>31</a:t>
            </a:fld>
            <a:endParaRPr lang="en-US" dirty="0"/>
          </a:p>
        </p:txBody>
      </p:sp>
      <p:pic>
        <p:nvPicPr>
          <p:cNvPr id="6" name="Picture 5"/>
          <p:cNvPicPr>
            <a:picLocks noChangeAspect="1"/>
          </p:cNvPicPr>
          <p:nvPr/>
        </p:nvPicPr>
        <p:blipFill>
          <a:blip r:embed="rId4"/>
          <a:stretch>
            <a:fillRect/>
          </a:stretch>
        </p:blipFill>
        <p:spPr>
          <a:xfrm>
            <a:off x="8087819" y="2645077"/>
            <a:ext cx="3200400" cy="2540000"/>
          </a:xfrm>
          <a:prstGeom prst="rect">
            <a:avLst/>
          </a:prstGeom>
        </p:spPr>
      </p:pic>
    </p:spTree>
    <p:extLst>
      <p:ext uri="{BB962C8B-B14F-4D97-AF65-F5344CB8AC3E}">
        <p14:creationId xmlns:p14="http://schemas.microsoft.com/office/powerpoint/2010/main" val="2960765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Rent Reasonableness</a:t>
            </a:r>
          </a:p>
        </p:txBody>
      </p:sp>
      <p:sp>
        <p:nvSpPr>
          <p:cNvPr id="7" name="Content Placeholder 6"/>
          <p:cNvSpPr>
            <a:spLocks noGrp="1"/>
          </p:cNvSpPr>
          <p:nvPr>
            <p:ph sz="half" idx="1"/>
          </p:nvPr>
        </p:nvSpPr>
        <p:spPr>
          <a:xfrm>
            <a:off x="1097279" y="1845735"/>
            <a:ext cx="10457783" cy="4771187"/>
          </a:xfrm>
        </p:spPr>
        <p:txBody>
          <a:bodyPr>
            <a:normAutofit lnSpcReduction="10000"/>
          </a:bodyPr>
          <a:lstStyle/>
          <a:p>
            <a:pPr marL="234950" lvl="0" indent="-234950">
              <a:buFont typeface="Arial"/>
              <a:buChar char="•"/>
            </a:pPr>
            <a:r>
              <a:rPr lang="en-US" sz="2400" dirty="0"/>
              <a:t>Required for units assisted with leasing or rental assistance funds:</a:t>
            </a:r>
          </a:p>
          <a:p>
            <a:pPr marL="234950" indent="-234950">
              <a:buFont typeface="Arial"/>
              <a:buChar char="•"/>
            </a:pPr>
            <a:r>
              <a:rPr lang="en-US" sz="2400" dirty="0"/>
              <a:t>Must be reasonable based on comparable units in the community &amp; may not exceed rents currently being charged by the same owner for comparable unassisted space:</a:t>
            </a:r>
          </a:p>
          <a:p>
            <a:pPr marL="635508" lvl="1" indent="-342900">
              <a:buFont typeface="Wingdings" charset="2"/>
              <a:buChar char="ü"/>
            </a:pPr>
            <a:r>
              <a:rPr lang="en-US" dirty="0"/>
              <a:t>Units assisted with rental assistance funds can exceed FMR within available project budget</a:t>
            </a:r>
          </a:p>
          <a:p>
            <a:pPr marL="635508" lvl="1" indent="-342900">
              <a:buFont typeface="Wingdings" charset="2"/>
              <a:buChar char="ü"/>
            </a:pPr>
            <a:r>
              <a:rPr lang="en-US" dirty="0"/>
              <a:t>Units assisted with </a:t>
            </a:r>
            <a:r>
              <a:rPr lang="en-US" dirty="0">
                <a:solidFill>
                  <a:srgbClr val="FF0000"/>
                </a:solidFill>
              </a:rPr>
              <a:t>leasing funds cannot exceed FMR</a:t>
            </a:r>
          </a:p>
          <a:p>
            <a:pPr marL="234950" indent="-234950">
              <a:buFont typeface="Arial"/>
              <a:buChar char="•"/>
            </a:pPr>
            <a:r>
              <a:rPr lang="en-US" sz="2400" dirty="0"/>
              <a:t>Must determine whether the rent charged is reasonable, taking into account the location, size, type, quality, amenities, facilities, and management and maintenance of each unit. </a:t>
            </a:r>
          </a:p>
          <a:p>
            <a:pPr marL="234950" indent="-234950">
              <a:buFont typeface="Arial"/>
              <a:buChar char="•"/>
            </a:pPr>
            <a:r>
              <a:rPr lang="en-US" sz="2400" dirty="0"/>
              <a:t>Document 3 comparable units </a:t>
            </a:r>
            <a:r>
              <a:rPr lang="mr-IN" sz="2400" dirty="0"/>
              <a:t>–</a:t>
            </a:r>
            <a:r>
              <a:rPr lang="en-US" sz="2400" dirty="0"/>
              <a:t> rent for assisted unit must not be higher than </a:t>
            </a:r>
            <a:r>
              <a:rPr lang="en-US" sz="2400" dirty="0" err="1"/>
              <a:t>comparables</a:t>
            </a:r>
            <a:endParaRPr lang="en-US" sz="2400" dirty="0"/>
          </a:p>
          <a:p>
            <a:pPr marL="231775" lvl="0" indent="-231775">
              <a:lnSpc>
                <a:spcPct val="50000"/>
              </a:lnSpc>
              <a:buFont typeface="Arial"/>
              <a:buChar char="•"/>
            </a:pPr>
            <a:r>
              <a:rPr lang="en-US" sz="1800" dirty="0">
                <a:solidFill>
                  <a:schemeClr val="tx1"/>
                </a:solidFill>
              </a:rPr>
              <a:t>Sample “Rent Reasonableness Checklist and Certification” form:</a:t>
            </a:r>
          </a:p>
          <a:p>
            <a:pPr>
              <a:lnSpc>
                <a:spcPct val="50000"/>
              </a:lnSpc>
            </a:pPr>
            <a:r>
              <a:rPr lang="en-US" sz="1800" u="sng" dirty="0">
                <a:solidFill>
                  <a:schemeClr val="tx1"/>
                </a:solidFill>
                <a:hlinkClick r:id="rId2"/>
              </a:rPr>
              <a:t>www.hud.gov/offices/cpd/affordablehousing/library/forms/rentreasonablechecklist.doc</a:t>
            </a:r>
            <a:r>
              <a:rPr lang="en-US" sz="1800" dirty="0">
                <a:solidFill>
                  <a:schemeClr val="tx1"/>
                </a:solidFill>
              </a:rPr>
              <a:t> </a:t>
            </a:r>
          </a:p>
          <a:p>
            <a:pPr marL="234950" indent="-234950">
              <a:buFont typeface="Arial"/>
              <a:buChar char="•"/>
            </a:pPr>
            <a:endParaRPr lang="en-US" dirty="0"/>
          </a:p>
          <a:p>
            <a:endParaRPr lang="en-US" dirty="0"/>
          </a:p>
        </p:txBody>
      </p:sp>
      <p:pic>
        <p:nvPicPr>
          <p:cNvPr id="9" name="Content Placeholder 8"/>
          <p:cNvPicPr>
            <a:picLocks noGrp="1" noChangeAspect="1"/>
          </p:cNvPicPr>
          <p:nvPr>
            <p:ph sz="half" idx="2"/>
          </p:nvPr>
        </p:nvPicPr>
        <p:blipFill rotWithShape="1">
          <a:blip r:embed="rId3"/>
          <a:srcRect t="3317" b="-804"/>
          <a:stretch/>
        </p:blipFill>
        <p:spPr>
          <a:xfrm>
            <a:off x="9516854" y="297921"/>
            <a:ext cx="2142575" cy="2088757"/>
          </a:xfrm>
        </p:spPr>
      </p:pic>
      <p:sp>
        <p:nvSpPr>
          <p:cNvPr id="5" name="Slide Number Placeholder 4"/>
          <p:cNvSpPr>
            <a:spLocks noGrp="1"/>
          </p:cNvSpPr>
          <p:nvPr>
            <p:ph type="sldNum" sz="quarter" idx="12"/>
          </p:nvPr>
        </p:nvSpPr>
        <p:spPr/>
        <p:txBody>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2398504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Rent Reasonableness – Examples from the Field</a:t>
            </a:r>
          </a:p>
        </p:txBody>
      </p:sp>
      <p:sp>
        <p:nvSpPr>
          <p:cNvPr id="7" name="Content Placeholder 6"/>
          <p:cNvSpPr>
            <a:spLocks noGrp="1"/>
          </p:cNvSpPr>
          <p:nvPr>
            <p:ph sz="half" idx="1"/>
          </p:nvPr>
        </p:nvSpPr>
        <p:spPr>
          <a:xfrm>
            <a:off x="1097279" y="1845734"/>
            <a:ext cx="5393623" cy="4023360"/>
          </a:xfrm>
        </p:spPr>
        <p:txBody>
          <a:bodyPr anchor="ctr">
            <a:normAutofit/>
          </a:bodyPr>
          <a:lstStyle/>
          <a:p>
            <a:pPr algn="ctr"/>
            <a:r>
              <a:rPr lang="en-US" sz="3200" dirty="0"/>
              <a:t>Can you share an example of how your program used rent reasonableness to rent above FMR and to secure a unit for a hard to house participant?</a:t>
            </a:r>
          </a:p>
        </p:txBody>
      </p:sp>
      <p:pic>
        <p:nvPicPr>
          <p:cNvPr id="9" name="Content Placeholder 8"/>
          <p:cNvPicPr>
            <a:picLocks noGrp="1" noChangeAspect="1"/>
          </p:cNvPicPr>
          <p:nvPr>
            <p:ph sz="half" idx="2"/>
          </p:nvPr>
        </p:nvPicPr>
        <p:blipFill>
          <a:blip r:embed="rId2"/>
          <a:srcRect t="9260" b="9260"/>
          <a:stretch>
            <a:fillRect/>
          </a:stretch>
        </p:blipFill>
        <p:spPr>
          <a:xfrm>
            <a:off x="7180756" y="2300453"/>
            <a:ext cx="4210101" cy="3430453"/>
          </a:xfrm>
        </p:spPr>
      </p:pic>
      <p:sp>
        <p:nvSpPr>
          <p:cNvPr id="5" name="Slide Number Placeholder 4"/>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464374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Conflicts of Interest</a:t>
            </a:r>
          </a:p>
        </p:txBody>
      </p:sp>
      <p:sp>
        <p:nvSpPr>
          <p:cNvPr id="3" name="Content Placeholder 2"/>
          <p:cNvSpPr>
            <a:spLocks noGrp="1"/>
          </p:cNvSpPr>
          <p:nvPr>
            <p:ph sz="half" idx="1"/>
          </p:nvPr>
        </p:nvSpPr>
        <p:spPr>
          <a:xfrm>
            <a:off x="1097279" y="1845734"/>
            <a:ext cx="9062113" cy="4268316"/>
          </a:xfrm>
        </p:spPr>
        <p:txBody>
          <a:bodyPr>
            <a:normAutofit fontScale="77500" lnSpcReduction="20000"/>
          </a:bodyPr>
          <a:lstStyle/>
          <a:p>
            <a:pPr marL="339725" indent="-280988">
              <a:buFont typeface="Arial"/>
              <a:buChar char="•"/>
            </a:pPr>
            <a:r>
              <a:rPr lang="en-US" sz="3100" dirty="0"/>
              <a:t>Prohibits financial interests/benefit from assisted activity during tenure with organization and one year following tenure.   Applies to:</a:t>
            </a:r>
          </a:p>
          <a:p>
            <a:pPr marL="810133" lvl="1" indent="-457200">
              <a:buFont typeface="Wingdings" charset="2"/>
              <a:buChar char="ü"/>
            </a:pPr>
            <a:r>
              <a:rPr lang="en-US" sz="3100" dirty="0"/>
              <a:t>Staff</a:t>
            </a:r>
          </a:p>
          <a:p>
            <a:pPr marL="810133" lvl="1" indent="-457200">
              <a:buFont typeface="Wingdings" charset="2"/>
              <a:buChar char="ü"/>
            </a:pPr>
            <a:r>
              <a:rPr lang="en-US" sz="3100" dirty="0"/>
              <a:t>Person with whom the staff member has immediate family or business ties</a:t>
            </a:r>
          </a:p>
          <a:p>
            <a:pPr marL="810133" lvl="1" indent="-457200">
              <a:buFont typeface="Wingdings" charset="2"/>
              <a:buChar char="ü"/>
            </a:pPr>
            <a:r>
              <a:rPr lang="en-US" sz="3100" dirty="0"/>
              <a:t>Board</a:t>
            </a:r>
          </a:p>
          <a:p>
            <a:pPr marL="810133" lvl="1" indent="-457200">
              <a:buFont typeface="Wingdings" charset="2"/>
              <a:buChar char="ü"/>
            </a:pPr>
            <a:r>
              <a:rPr lang="en-US" sz="3100" dirty="0"/>
              <a:t>Consultants</a:t>
            </a:r>
          </a:p>
          <a:p>
            <a:pPr marL="341313" lvl="1" indent="-284163">
              <a:buFont typeface="Arial"/>
              <a:buChar char="•"/>
            </a:pPr>
            <a:r>
              <a:rPr lang="en-US" sz="3100" dirty="0"/>
              <a:t>Examples:</a:t>
            </a:r>
          </a:p>
          <a:p>
            <a:pPr marL="796925" indent="-457200">
              <a:buFont typeface="Wingdings" charset="2"/>
              <a:buChar char="ü"/>
            </a:pPr>
            <a:r>
              <a:rPr lang="en-US" sz="3100" dirty="0"/>
              <a:t>May not lease units/structures owned by the recipient, </a:t>
            </a:r>
            <a:r>
              <a:rPr lang="en-US" sz="3100" dirty="0" err="1"/>
              <a:t>subrecipient</a:t>
            </a:r>
            <a:r>
              <a:rPr lang="en-US" sz="3100" dirty="0"/>
              <a:t>, their parent organization(s), a staff or board member relative, or business associate</a:t>
            </a:r>
          </a:p>
          <a:p>
            <a:pPr marL="796925" indent="-457200">
              <a:buFont typeface="Wingdings" charset="2"/>
              <a:buChar char="ü"/>
            </a:pPr>
            <a:r>
              <a:rPr lang="en-US" sz="3100" dirty="0"/>
              <a:t>Owner of a unit or his/her subordinate may not conduct  HQS, rent reasonableness, or lead-based paint visual inspection.</a:t>
            </a:r>
          </a:p>
          <a:p>
            <a:pPr marL="0" indent="0">
              <a:buNone/>
            </a:pPr>
            <a:endParaRPr lang="en-US" dirty="0"/>
          </a:p>
        </p:txBody>
      </p:sp>
      <p:pic>
        <p:nvPicPr>
          <p:cNvPr id="6" name="Content Placeholder 5"/>
          <p:cNvPicPr>
            <a:picLocks noGrp="1" noChangeAspect="1"/>
          </p:cNvPicPr>
          <p:nvPr>
            <p:ph sz="half" idx="2"/>
          </p:nvPr>
        </p:nvPicPr>
        <p:blipFill>
          <a:blip r:embed="rId2"/>
          <a:srcRect t="3780" b="3780"/>
          <a:stretch>
            <a:fillRect/>
          </a:stretch>
        </p:blipFill>
        <p:spPr>
          <a:xfrm>
            <a:off x="10290763" y="2753250"/>
            <a:ext cx="1403044" cy="1613167"/>
          </a:xfrm>
        </p:spPr>
      </p:pic>
      <p:sp>
        <p:nvSpPr>
          <p:cNvPr id="5" name="Slide Number Placeholder 4"/>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2913657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a conflict of interest, if</a:t>
            </a:r>
            <a:r>
              <a:rPr lang="mr-IN" dirty="0"/>
              <a:t>…</a:t>
            </a:r>
            <a:endParaRPr lang="en-US" dirty="0"/>
          </a:p>
        </p:txBody>
      </p:sp>
      <p:sp>
        <p:nvSpPr>
          <p:cNvPr id="3" name="Content Placeholder 2"/>
          <p:cNvSpPr>
            <a:spLocks noGrp="1"/>
          </p:cNvSpPr>
          <p:nvPr>
            <p:ph sz="half" idx="1"/>
          </p:nvPr>
        </p:nvSpPr>
        <p:spPr>
          <a:xfrm>
            <a:off x="1097279" y="1845734"/>
            <a:ext cx="6609846" cy="4023360"/>
          </a:xfrm>
        </p:spPr>
        <p:txBody>
          <a:bodyPr/>
          <a:lstStyle/>
          <a:p>
            <a:r>
              <a:rPr lang="en-US" dirty="0"/>
              <a:t>A former Board member offers to provide legal services at a reduced rate?</a:t>
            </a:r>
          </a:p>
          <a:p>
            <a:r>
              <a:rPr lang="en-US" dirty="0">
                <a:solidFill>
                  <a:srgbClr val="FF0000"/>
                </a:solidFill>
              </a:rPr>
              <a:t>Depends.  If it has been less than one year since tenure, Yes.</a:t>
            </a:r>
          </a:p>
          <a:p>
            <a:r>
              <a:rPr lang="en-US" dirty="0">
                <a:solidFill>
                  <a:schemeClr val="tx1"/>
                </a:solidFill>
              </a:rPr>
              <a:t>An employee owns a small business, and her business partner rents units at a great rate to participants?</a:t>
            </a:r>
          </a:p>
          <a:p>
            <a:r>
              <a:rPr lang="en-US" dirty="0">
                <a:solidFill>
                  <a:srgbClr val="FF0000"/>
                </a:solidFill>
              </a:rPr>
              <a:t>Yes. Person with whom an employee has business ties may not benefit financially.</a:t>
            </a:r>
          </a:p>
          <a:p>
            <a:r>
              <a:rPr lang="en-US" dirty="0">
                <a:solidFill>
                  <a:schemeClr val="tx1"/>
                </a:solidFill>
              </a:rPr>
              <a:t>A subsidiary of the recipient agency owns the building, and an agency employee does HQS?</a:t>
            </a:r>
          </a:p>
          <a:p>
            <a:r>
              <a:rPr lang="en-US" dirty="0">
                <a:solidFill>
                  <a:srgbClr val="FF0000"/>
                </a:solidFill>
              </a:rPr>
              <a:t>Yes.  Agency must hire an independent entity for HQS.</a:t>
            </a:r>
          </a:p>
          <a:p>
            <a:endParaRPr lang="en-US" dirty="0">
              <a:solidFill>
                <a:srgbClr val="FF0000"/>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pPr/>
              <a:t>35</a:t>
            </a:fld>
            <a:endParaRPr lang="en-US" dirty="0"/>
          </a:p>
        </p:txBody>
      </p:sp>
      <p:pic>
        <p:nvPicPr>
          <p:cNvPr id="6" name="Content Placeholder 5"/>
          <p:cNvPicPr>
            <a:picLocks noGrp="1"/>
          </p:cNvPicPr>
          <p:nvPr>
            <p:ph sz="half" idx="2"/>
          </p:nvPr>
        </p:nvPicPr>
        <p:blipFill rotWithShape="1">
          <a:blip r:embed="rId2">
            <a:extLst>
              <a:ext uri="{28A0092B-C50C-407E-A947-70E740481C1C}">
                <a14:useLocalDpi xmlns:a14="http://schemas.microsoft.com/office/drawing/2010/main" val="0"/>
              </a:ext>
            </a:extLst>
          </a:blip>
          <a:srcRect l="2301" r="21290"/>
          <a:stretch/>
        </p:blipFill>
        <p:spPr bwMode="auto">
          <a:xfrm>
            <a:off x="7926077" y="2736291"/>
            <a:ext cx="3269690" cy="2548640"/>
          </a:xfrm>
          <a:prstGeom prst="rect">
            <a:avLst/>
          </a:prstGeom>
          <a:noFill/>
          <a:ln>
            <a:noFill/>
          </a:ln>
        </p:spPr>
      </p:pic>
    </p:spTree>
    <p:extLst>
      <p:ext uri="{BB962C8B-B14F-4D97-AF65-F5344CB8AC3E}">
        <p14:creationId xmlns:p14="http://schemas.microsoft.com/office/powerpoint/2010/main" val="210130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Leases &amp; Occupancy agreements</a:t>
            </a:r>
          </a:p>
        </p:txBody>
      </p:sp>
      <p:sp>
        <p:nvSpPr>
          <p:cNvPr id="3" name="Content Placeholder 2"/>
          <p:cNvSpPr>
            <a:spLocks noGrp="1"/>
          </p:cNvSpPr>
          <p:nvPr>
            <p:ph sz="half" idx="1"/>
          </p:nvPr>
        </p:nvSpPr>
        <p:spPr>
          <a:xfrm>
            <a:off x="1097279" y="1845734"/>
            <a:ext cx="7525901" cy="4023360"/>
          </a:xfrm>
        </p:spPr>
        <p:txBody>
          <a:bodyPr/>
          <a:lstStyle/>
          <a:p>
            <a:pPr marL="450850" lvl="0" indent="-341313">
              <a:buFont typeface="Arial"/>
              <a:buChar char="•"/>
            </a:pPr>
            <a:r>
              <a:rPr lang="en-US" sz="2400" dirty="0"/>
              <a:t>Permanent housing must have an initial one year agreement.</a:t>
            </a:r>
          </a:p>
          <a:p>
            <a:pPr marL="450850" lvl="0" indent="-341313">
              <a:buFont typeface="Arial"/>
              <a:buChar char="•"/>
            </a:pPr>
            <a:r>
              <a:rPr lang="en-US" sz="2400" dirty="0"/>
              <a:t>Transitional must have at least a monthly agreement. </a:t>
            </a:r>
          </a:p>
          <a:p>
            <a:pPr marL="450850" indent="-341313">
              <a:buFont typeface="Arial"/>
              <a:buChar char="•"/>
            </a:pPr>
            <a:r>
              <a:rPr lang="en-US" sz="2400" dirty="0"/>
              <a:t>Rental assistance projects must have leases between the program participant and the landowner or </a:t>
            </a:r>
            <a:r>
              <a:rPr lang="en-US" sz="2400" dirty="0" err="1"/>
              <a:t>sublessor</a:t>
            </a:r>
            <a:r>
              <a:rPr lang="en-US" sz="2400" dirty="0"/>
              <a:t>.</a:t>
            </a:r>
          </a:p>
          <a:p>
            <a:pPr marL="450850" indent="-341313">
              <a:buFont typeface="Arial"/>
              <a:buChar char="•"/>
            </a:pPr>
            <a:r>
              <a:rPr lang="en-US" sz="2400" dirty="0"/>
              <a:t>Leasing projects must have a lease between the recipient or </a:t>
            </a:r>
            <a:r>
              <a:rPr lang="en-US" sz="2400" dirty="0" err="1"/>
              <a:t>subrecipient</a:t>
            </a:r>
            <a:r>
              <a:rPr lang="en-US" sz="2400" dirty="0"/>
              <a:t> and the landowner. </a:t>
            </a:r>
          </a:p>
          <a:p>
            <a:pPr marL="450850" indent="-341313">
              <a:buFont typeface="Arial"/>
              <a:buChar char="•"/>
            </a:pPr>
            <a:r>
              <a:rPr lang="en-US" sz="2400" dirty="0"/>
              <a:t>Agreement/lease should provide formal due process rights and be consistent with housing first principles.	</a:t>
            </a:r>
          </a:p>
          <a:p>
            <a:endParaRPr lang="en-US" dirty="0"/>
          </a:p>
        </p:txBody>
      </p:sp>
      <p:pic>
        <p:nvPicPr>
          <p:cNvPr id="6" name="Content Placeholder 5"/>
          <p:cNvPicPr>
            <a:picLocks noGrp="1" noChangeAspect="1"/>
          </p:cNvPicPr>
          <p:nvPr>
            <p:ph sz="half" idx="2"/>
          </p:nvPr>
        </p:nvPicPr>
        <p:blipFill rotWithShape="1">
          <a:blip r:embed="rId2"/>
          <a:srcRect l="6622" r="19979"/>
          <a:stretch/>
        </p:blipFill>
        <p:spPr>
          <a:xfrm>
            <a:off x="9046499" y="2802738"/>
            <a:ext cx="2712383" cy="2459122"/>
          </a:xfrm>
        </p:spPr>
      </p:pic>
      <p:sp>
        <p:nvSpPr>
          <p:cNvPr id="5" name="Slide Number Placeholder 4"/>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3948168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3600" dirty="0"/>
            </a:br>
            <a:r>
              <a:rPr lang="en-US" sz="4000" dirty="0"/>
              <a:t>Environmental Review (ER)</a:t>
            </a:r>
          </a:p>
        </p:txBody>
      </p:sp>
      <p:sp>
        <p:nvSpPr>
          <p:cNvPr id="3" name="Content Placeholder 2"/>
          <p:cNvSpPr>
            <a:spLocks noGrp="1"/>
          </p:cNvSpPr>
          <p:nvPr>
            <p:ph idx="1"/>
          </p:nvPr>
        </p:nvSpPr>
        <p:spPr>
          <a:xfrm>
            <a:off x="544317" y="1891861"/>
            <a:ext cx="11417649" cy="5069802"/>
          </a:xfrm>
        </p:spPr>
        <p:txBody>
          <a:bodyPr>
            <a:normAutofit/>
          </a:bodyPr>
          <a:lstStyle/>
          <a:p>
            <a:pPr marL="731520" lvl="1" indent="-457200">
              <a:buFont typeface="Courier New"/>
              <a:buChar char="o"/>
            </a:pPr>
            <a:endParaRPr lang="en-US" sz="2800" b="1" dirty="0"/>
          </a:p>
          <a:p>
            <a:pPr marL="274320" lvl="1" indent="0" algn="ctr">
              <a:buNone/>
            </a:pPr>
            <a:r>
              <a:rPr lang="en-US" sz="3300" b="1" dirty="0"/>
              <a:t>All CoC projects are required to complete an ER</a:t>
            </a:r>
          </a:p>
          <a:p>
            <a:pPr marL="274320" lvl="1" indent="0">
              <a:buNone/>
            </a:pPr>
            <a:endParaRPr lang="en-US" sz="2800" dirty="0"/>
          </a:p>
          <a:p>
            <a:pPr marL="274320" lvl="1" indent="0">
              <a:buNone/>
            </a:pPr>
            <a:r>
              <a:rPr lang="en-US" sz="2800" dirty="0"/>
              <a:t> </a:t>
            </a:r>
          </a:p>
          <a:p>
            <a:pPr marL="731520" lvl="1" indent="-457200">
              <a:buFont typeface="Courier New"/>
              <a:buChar char="o"/>
            </a:pPr>
            <a:endParaRPr lang="en-US" sz="2800" dirty="0"/>
          </a:p>
          <a:p>
            <a:pPr marL="731520" lvl="1" indent="-457200">
              <a:buFont typeface="Courier New"/>
              <a:buChar char="o"/>
            </a:pPr>
            <a:endParaRPr lang="en-US" sz="2800" dirty="0"/>
          </a:p>
          <a:p>
            <a:pPr marL="731520" lvl="1" indent="-457200">
              <a:buFont typeface="Courier New"/>
              <a:buChar char="o"/>
            </a:pPr>
            <a:endParaRPr lang="en-US" sz="2800" dirty="0"/>
          </a:p>
          <a:p>
            <a:pPr marL="274320" lvl="1" indent="0" algn="ctr">
              <a:buNone/>
            </a:pPr>
            <a:r>
              <a:rPr lang="en-US" sz="2800" b="1" dirty="0"/>
              <a:t>See flow chart handout to determine level of review required </a:t>
            </a:r>
          </a:p>
          <a:p>
            <a:pPr marL="274320" lvl="1" indent="0" algn="ctr">
              <a:buNone/>
            </a:pPr>
            <a:r>
              <a:rPr lang="en-US" sz="2800" b="1" dirty="0"/>
              <a:t>for your project.</a:t>
            </a:r>
          </a:p>
          <a:p>
            <a:pPr marL="731520" lvl="1" indent="-457200">
              <a:buFont typeface="Courier New"/>
              <a:buChar char="o"/>
            </a:pPr>
            <a:endParaRPr lang="en-US" sz="2800" dirty="0"/>
          </a:p>
        </p:txBody>
      </p:sp>
      <p:sp>
        <p:nvSpPr>
          <p:cNvPr id="4" name="Slide Number Placeholder 3"/>
          <p:cNvSpPr>
            <a:spLocks noGrp="1"/>
          </p:cNvSpPr>
          <p:nvPr>
            <p:ph type="sldNum" sz="quarter" idx="12"/>
          </p:nvPr>
        </p:nvSpPr>
        <p:spPr/>
        <p:txBody>
          <a:bodyPr/>
          <a:lstStyle/>
          <a:p>
            <a:fld id="{4FAB73BC-B049-4115-A692-8D63A059BFB8}" type="slidenum">
              <a:rPr lang="en-US" sz="2000" smtClean="0"/>
              <a:pPr/>
              <a:t>37</a:t>
            </a:fld>
            <a:endParaRPr lang="en-US" sz="2000" dirty="0"/>
          </a:p>
        </p:txBody>
      </p:sp>
      <p:pic>
        <p:nvPicPr>
          <p:cNvPr id="6" name="Picture 5"/>
          <p:cNvPicPr>
            <a:picLocks noChangeAspect="1"/>
          </p:cNvPicPr>
          <p:nvPr/>
        </p:nvPicPr>
        <p:blipFill>
          <a:blip r:embed="rId3"/>
          <a:stretch>
            <a:fillRect/>
          </a:stretch>
        </p:blipFill>
        <p:spPr>
          <a:xfrm>
            <a:off x="4961069" y="3216845"/>
            <a:ext cx="2892025" cy="1725544"/>
          </a:xfrm>
          <a:prstGeom prst="rect">
            <a:avLst/>
          </a:prstGeom>
        </p:spPr>
      </p:pic>
    </p:spTree>
    <p:extLst>
      <p:ext uri="{BB962C8B-B14F-4D97-AF65-F5344CB8AC3E}">
        <p14:creationId xmlns:p14="http://schemas.microsoft.com/office/powerpoint/2010/main" val="931851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3600" dirty="0"/>
            </a:br>
            <a:r>
              <a:rPr lang="en-US" sz="4000" dirty="0"/>
              <a:t>Environmental Review (ER)</a:t>
            </a:r>
          </a:p>
        </p:txBody>
      </p:sp>
      <p:sp>
        <p:nvSpPr>
          <p:cNvPr id="3" name="Content Placeholder 2"/>
          <p:cNvSpPr>
            <a:spLocks noGrp="1"/>
          </p:cNvSpPr>
          <p:nvPr>
            <p:ph idx="1"/>
          </p:nvPr>
        </p:nvSpPr>
        <p:spPr>
          <a:xfrm>
            <a:off x="321733" y="1608667"/>
            <a:ext cx="11870267" cy="5689600"/>
          </a:xfrm>
        </p:spPr>
        <p:txBody>
          <a:bodyPr>
            <a:normAutofit fontScale="92500" lnSpcReduction="10000"/>
          </a:bodyPr>
          <a:lstStyle/>
          <a:p>
            <a:pPr marL="731520" lvl="1" indent="-457200">
              <a:buFont typeface="Courier New"/>
              <a:buChar char="o"/>
            </a:pPr>
            <a:endParaRPr lang="en-US" sz="3400" b="1" dirty="0"/>
          </a:p>
          <a:p>
            <a:pPr marL="731520" lvl="1" indent="-457200">
              <a:buFont typeface="Courier New"/>
              <a:buChar char="o"/>
            </a:pPr>
            <a:r>
              <a:rPr lang="en-US" sz="3400" dirty="0"/>
              <a:t>Assesses the potential environmental impacts of a project </a:t>
            </a:r>
          </a:p>
          <a:p>
            <a:pPr marL="731520" lvl="1" indent="-457200">
              <a:buFont typeface="Courier New"/>
              <a:buChar char="o"/>
            </a:pPr>
            <a:r>
              <a:rPr lang="en-US" sz="3400" dirty="0"/>
              <a:t>If ER not present, HUD can issue a finding or recapture funds</a:t>
            </a:r>
          </a:p>
          <a:p>
            <a:pPr marL="731520" lvl="1" indent="-457200">
              <a:buFont typeface="Courier New"/>
              <a:buChar char="o"/>
            </a:pPr>
            <a:r>
              <a:rPr lang="en-US" sz="3400" dirty="0"/>
              <a:t>ER documentation required for current units &amp; new housing units coming on-line. </a:t>
            </a:r>
          </a:p>
          <a:p>
            <a:pPr marL="731520" lvl="1" indent="-457200">
              <a:buFont typeface="Courier New"/>
              <a:buChar char="o"/>
            </a:pPr>
            <a:r>
              <a:rPr lang="en-US" sz="3600" dirty="0"/>
              <a:t>Contact the community development officials in your community who can help you </a:t>
            </a:r>
            <a:r>
              <a:rPr lang="en-US" sz="3400" dirty="0"/>
              <a:t>with inspectors and/or responsible entities</a:t>
            </a:r>
          </a:p>
          <a:p>
            <a:pPr marL="365760" lvl="1" indent="0">
              <a:buNone/>
            </a:pPr>
            <a:endParaRPr lang="en-US" sz="3400" dirty="0"/>
          </a:p>
          <a:p>
            <a:pPr marL="365760" lvl="1" indent="0">
              <a:buNone/>
            </a:pPr>
            <a:r>
              <a:rPr lang="en-US" sz="3400" dirty="0"/>
              <a:t>Resources:</a:t>
            </a:r>
          </a:p>
          <a:p>
            <a:pPr marL="822960" lvl="1" indent="-457200">
              <a:buFont typeface="Courier New"/>
              <a:buChar char="o"/>
            </a:pPr>
            <a:r>
              <a:rPr lang="en-US" sz="3400" u="sng" dirty="0">
                <a:hlinkClick r:id="rId3"/>
              </a:rPr>
              <a:t>https://www.hudexchange.info/environmental-review/</a:t>
            </a:r>
            <a:endParaRPr lang="en-US" sz="3400" dirty="0"/>
          </a:p>
          <a:p>
            <a:pPr marL="731520" lvl="1" indent="-457200">
              <a:buFont typeface="Courier New"/>
              <a:buChar char="o"/>
            </a:pPr>
            <a:endParaRPr lang="en-US" sz="2800" dirty="0"/>
          </a:p>
          <a:p>
            <a:pPr marL="274320" lvl="1" indent="0">
              <a:buNone/>
            </a:pPr>
            <a:endParaRPr lang="en-US" sz="2800" dirty="0"/>
          </a:p>
          <a:p>
            <a:pPr marL="274320" lvl="1" indent="0">
              <a:buNone/>
            </a:pPr>
            <a:r>
              <a:rPr lang="en-US" sz="2800" dirty="0"/>
              <a:t> </a:t>
            </a:r>
          </a:p>
          <a:p>
            <a:pPr marL="731520" lvl="1" indent="-457200">
              <a:buFont typeface="Courier New"/>
              <a:buChar char="o"/>
            </a:pPr>
            <a:endParaRPr lang="en-US" sz="2800" dirty="0"/>
          </a:p>
          <a:p>
            <a:pPr marL="731520" lvl="1" indent="-457200">
              <a:buFont typeface="Courier New"/>
              <a:buChar char="o"/>
            </a:pPr>
            <a:endParaRPr lang="en-US" sz="2800" dirty="0"/>
          </a:p>
          <a:p>
            <a:pPr marL="731520" lvl="1" indent="-457200">
              <a:buFont typeface="Courier New"/>
              <a:buChar char="o"/>
            </a:pPr>
            <a:endParaRPr lang="en-US" sz="2800" dirty="0"/>
          </a:p>
          <a:p>
            <a:pPr marL="731520" lvl="1" indent="-457200">
              <a:buFont typeface="Courier New"/>
              <a:buChar char="o"/>
            </a:pPr>
            <a:endParaRPr lang="en-US" sz="2800" dirty="0"/>
          </a:p>
          <a:p>
            <a:pPr marL="731520" lvl="1" indent="-457200">
              <a:buFont typeface="Courier New"/>
              <a:buChar char="o"/>
            </a:pPr>
            <a:endParaRPr lang="en-US" sz="2800" dirty="0"/>
          </a:p>
        </p:txBody>
      </p:sp>
      <p:sp>
        <p:nvSpPr>
          <p:cNvPr id="4" name="Slide Number Placeholder 3"/>
          <p:cNvSpPr>
            <a:spLocks noGrp="1"/>
          </p:cNvSpPr>
          <p:nvPr>
            <p:ph type="sldNum" sz="quarter" idx="12"/>
          </p:nvPr>
        </p:nvSpPr>
        <p:spPr/>
        <p:txBody>
          <a:bodyPr/>
          <a:lstStyle/>
          <a:p>
            <a:fld id="{4FAB73BC-B049-4115-A692-8D63A059BFB8}" type="slidenum">
              <a:rPr lang="en-US" sz="2000" smtClean="0"/>
              <a:pPr/>
              <a:t>38</a:t>
            </a:fld>
            <a:endParaRPr lang="en-US" sz="2000" dirty="0"/>
          </a:p>
        </p:txBody>
      </p:sp>
      <p:pic>
        <p:nvPicPr>
          <p:cNvPr id="5" name="Picture 4"/>
          <p:cNvPicPr>
            <a:picLocks noChangeAspect="1"/>
          </p:cNvPicPr>
          <p:nvPr/>
        </p:nvPicPr>
        <p:blipFill>
          <a:blip r:embed="rId4"/>
          <a:stretch>
            <a:fillRect/>
          </a:stretch>
        </p:blipFill>
        <p:spPr>
          <a:xfrm>
            <a:off x="8950327" y="166084"/>
            <a:ext cx="2466239" cy="1582950"/>
          </a:xfrm>
          <a:prstGeom prst="rect">
            <a:avLst/>
          </a:prstGeom>
        </p:spPr>
      </p:pic>
    </p:spTree>
    <p:extLst>
      <p:ext uri="{BB962C8B-B14F-4D97-AF65-F5344CB8AC3E}">
        <p14:creationId xmlns:p14="http://schemas.microsoft.com/office/powerpoint/2010/main" val="2833422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a:t>
            </a:r>
          </a:p>
        </p:txBody>
      </p:sp>
      <p:sp>
        <p:nvSpPr>
          <p:cNvPr id="6" name="Content Placeholder 5"/>
          <p:cNvSpPr>
            <a:spLocks noGrp="1"/>
          </p:cNvSpPr>
          <p:nvPr>
            <p:ph sz="half" idx="1"/>
          </p:nvPr>
        </p:nvSpPr>
        <p:spPr>
          <a:xfrm>
            <a:off x="1097278" y="1845734"/>
            <a:ext cx="7762995" cy="4023360"/>
          </a:xfrm>
        </p:spPr>
        <p:txBody>
          <a:bodyPr>
            <a:normAutofit lnSpcReduction="10000"/>
          </a:bodyPr>
          <a:lstStyle/>
          <a:p>
            <a:r>
              <a:rPr lang="en-US" sz="2400" dirty="0"/>
              <a:t>How many comparable units are required to certify rent reasonableness?</a:t>
            </a:r>
          </a:p>
          <a:p>
            <a:r>
              <a:rPr lang="en-US" sz="2400" dirty="0">
                <a:solidFill>
                  <a:srgbClr val="FF0000"/>
                </a:solidFill>
              </a:rPr>
              <a:t>Three</a:t>
            </a:r>
          </a:p>
          <a:p>
            <a:r>
              <a:rPr lang="en-US" sz="2400" dirty="0">
                <a:solidFill>
                  <a:schemeClr val="tx1"/>
                </a:solidFill>
              </a:rPr>
              <a:t>In what circumstances do you have to conduct a lead-based paint visual inspection?</a:t>
            </a:r>
          </a:p>
          <a:p>
            <a:r>
              <a:rPr lang="en-US" sz="2400" dirty="0">
                <a:solidFill>
                  <a:srgbClr val="FF0000"/>
                </a:solidFill>
              </a:rPr>
              <a:t>If unit was constructed prior to 1978 and there will be a child under 6 or a pregnant woman residing in the unit.</a:t>
            </a:r>
          </a:p>
          <a:p>
            <a:r>
              <a:rPr lang="en-US" sz="2400" dirty="0">
                <a:solidFill>
                  <a:schemeClr val="tx1"/>
                </a:solidFill>
              </a:rPr>
              <a:t>If a project underwent Environmental Review  (ER) when it was rehabilitated does it need to complete an ER form now?</a:t>
            </a:r>
          </a:p>
          <a:p>
            <a:r>
              <a:rPr lang="en-US" sz="2400" dirty="0">
                <a:solidFill>
                  <a:srgbClr val="FF0000"/>
                </a:solidFill>
              </a:rPr>
              <a:t>Depends.  HUD requires ER be renewed every 5 years.</a:t>
            </a:r>
          </a:p>
          <a:p>
            <a:endParaRPr lang="en-US" dirty="0">
              <a:solidFill>
                <a:srgbClr val="FF0000"/>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39</a:t>
            </a:fld>
            <a:endParaRPr lang="en-US" dirty="0"/>
          </a:p>
        </p:txBody>
      </p:sp>
      <p:pic>
        <p:nvPicPr>
          <p:cNvPr id="8" name="Content Placeholder 7"/>
          <p:cNvPicPr>
            <a:picLocks noGrp="1"/>
          </p:cNvPicPr>
          <p:nvPr>
            <p:ph sz="half" idx="2"/>
          </p:nvPr>
        </p:nvPicPr>
        <p:blipFill rotWithShape="1">
          <a:blip r:embed="rId2">
            <a:extLst>
              <a:ext uri="{28A0092B-C50C-407E-A947-70E740481C1C}">
                <a14:useLocalDpi xmlns:a14="http://schemas.microsoft.com/office/drawing/2010/main" val="0"/>
              </a:ext>
            </a:extLst>
          </a:blip>
          <a:srcRect l="4035" r="29650"/>
          <a:stretch/>
        </p:blipFill>
        <p:spPr bwMode="auto">
          <a:xfrm>
            <a:off x="9064630" y="2677893"/>
            <a:ext cx="2160330" cy="2358850"/>
          </a:xfrm>
          <a:prstGeom prst="rect">
            <a:avLst/>
          </a:prstGeom>
          <a:noFill/>
          <a:ln>
            <a:noFill/>
          </a:ln>
        </p:spPr>
      </p:pic>
    </p:spTree>
    <p:extLst>
      <p:ext uri="{BB962C8B-B14F-4D97-AF65-F5344CB8AC3E}">
        <p14:creationId xmlns:p14="http://schemas.microsoft.com/office/powerpoint/2010/main" val="418916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b="1" dirty="0"/>
              <a:t>Learning Objectives </a:t>
            </a:r>
            <a:r>
              <a:rPr lang="mr-IN" b="1" dirty="0"/>
              <a:t>–</a:t>
            </a:r>
            <a:r>
              <a:rPr lang="en-US" b="1" dirty="0"/>
              <a:t> Session #1</a:t>
            </a:r>
          </a:p>
        </p:txBody>
      </p:sp>
      <p:sp>
        <p:nvSpPr>
          <p:cNvPr id="2" name="Content Placeholder 1"/>
          <p:cNvSpPr>
            <a:spLocks noGrp="1"/>
          </p:cNvSpPr>
          <p:nvPr>
            <p:ph sz="half" idx="1"/>
          </p:nvPr>
        </p:nvSpPr>
        <p:spPr>
          <a:xfrm>
            <a:off x="1082682" y="1816540"/>
            <a:ext cx="7158212" cy="4287143"/>
          </a:xfrm>
        </p:spPr>
        <p:txBody>
          <a:bodyPr>
            <a:normAutofit/>
          </a:bodyPr>
          <a:lstStyle/>
          <a:p>
            <a:pPr marL="236538" indent="-236538">
              <a:buFont typeface="Arial"/>
              <a:buChar char="•"/>
            </a:pPr>
            <a:r>
              <a:rPr lang="en-US" sz="2400" dirty="0"/>
              <a:t>Understand responsibilities related to operational components of grant management including:</a:t>
            </a:r>
          </a:p>
          <a:p>
            <a:pPr lvl="1"/>
            <a:r>
              <a:rPr lang="en-US" sz="2400" dirty="0"/>
              <a:t>Income verification and rent calculation </a:t>
            </a:r>
          </a:p>
          <a:p>
            <a:pPr lvl="1"/>
            <a:r>
              <a:rPr lang="en-US" sz="2400" dirty="0"/>
              <a:t>Housing Quality Inspections - Lead Paint requirements </a:t>
            </a:r>
          </a:p>
          <a:p>
            <a:pPr lvl="1"/>
            <a:r>
              <a:rPr lang="en-US" sz="2400" dirty="0"/>
              <a:t>Rent Reasonableness</a:t>
            </a:r>
          </a:p>
          <a:p>
            <a:pPr lvl="1"/>
            <a:r>
              <a:rPr lang="en-US" sz="2400" dirty="0"/>
              <a:t>Environmental Review</a:t>
            </a:r>
          </a:p>
          <a:p>
            <a:pPr lvl="1"/>
            <a:r>
              <a:rPr lang="en-US" sz="2400" dirty="0"/>
              <a:t>Sub-recipient management</a:t>
            </a:r>
          </a:p>
          <a:p>
            <a:pPr lvl="1"/>
            <a:r>
              <a:rPr lang="en-US" sz="2400" dirty="0"/>
              <a:t>Reporting requirements </a:t>
            </a:r>
          </a:p>
          <a:p>
            <a:pPr lvl="1"/>
            <a:r>
              <a:rPr lang="en-US" sz="2400" dirty="0"/>
              <a:t>Grant amendments</a:t>
            </a:r>
          </a:p>
          <a:p>
            <a:pPr marL="233363" indent="-233363">
              <a:buFont typeface="Arial"/>
              <a:buChar char="•"/>
            </a:pPr>
            <a:r>
              <a:rPr lang="en-US" sz="2400" dirty="0"/>
              <a:t>Understand risks associated with non-compliance</a:t>
            </a:r>
          </a:p>
          <a:p>
            <a:endParaRPr lang="en-US" dirty="0"/>
          </a:p>
        </p:txBody>
      </p:sp>
      <p:pic>
        <p:nvPicPr>
          <p:cNvPr id="4" name="Content Placeholder 3"/>
          <p:cNvPicPr>
            <a:picLocks noGrp="1" noChangeAspect="1"/>
          </p:cNvPicPr>
          <p:nvPr>
            <p:ph sz="half" idx="2"/>
          </p:nvPr>
        </p:nvPicPr>
        <p:blipFill rotWithShape="1">
          <a:blip r:embed="rId3"/>
          <a:srcRect l="1475" r="247"/>
          <a:stretch/>
        </p:blipFill>
        <p:spPr>
          <a:xfrm>
            <a:off x="8313219" y="2163735"/>
            <a:ext cx="3521572" cy="4022725"/>
          </a:xfrm>
        </p:spPr>
      </p:pic>
      <p:sp>
        <p:nvSpPr>
          <p:cNvPr id="5" name="Slide Number Placeholder 4"/>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195736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Requirements</a:t>
            </a:r>
          </a:p>
        </p:txBody>
      </p:sp>
      <p:sp>
        <p:nvSpPr>
          <p:cNvPr id="3" name="Text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40</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787760" y="4534529"/>
            <a:ext cx="2363554" cy="1509564"/>
          </a:xfrm>
          <a:prstGeom prst="rect">
            <a:avLst/>
          </a:prstGeom>
          <a:noFill/>
          <a:ln>
            <a:noFill/>
          </a:ln>
        </p:spPr>
      </p:pic>
    </p:spTree>
    <p:extLst>
      <p:ext uri="{BB962C8B-B14F-4D97-AF65-F5344CB8AC3E}">
        <p14:creationId xmlns:p14="http://schemas.microsoft.com/office/powerpoint/2010/main" val="2126744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sub-recipients</a:t>
            </a:r>
          </a:p>
        </p:txBody>
      </p:sp>
      <p:sp>
        <p:nvSpPr>
          <p:cNvPr id="3" name="Content Placeholder 2"/>
          <p:cNvSpPr>
            <a:spLocks noGrp="1"/>
          </p:cNvSpPr>
          <p:nvPr>
            <p:ph sz="half" idx="1"/>
          </p:nvPr>
        </p:nvSpPr>
        <p:spPr>
          <a:xfrm>
            <a:off x="1097278" y="1845734"/>
            <a:ext cx="6814201" cy="4023360"/>
          </a:xfrm>
        </p:spPr>
        <p:txBody>
          <a:bodyPr>
            <a:noAutofit/>
          </a:bodyPr>
          <a:lstStyle/>
          <a:p>
            <a:pPr marL="0" indent="0">
              <a:buNone/>
            </a:pPr>
            <a:r>
              <a:rPr lang="en-US" sz="2800" dirty="0"/>
              <a:t>Recipient must:</a:t>
            </a:r>
          </a:p>
          <a:p>
            <a:pPr marL="338138" indent="-338138">
              <a:buFont typeface="Arial"/>
              <a:buChar char="•"/>
            </a:pPr>
            <a:r>
              <a:rPr lang="en-US" sz="2800" dirty="0"/>
              <a:t>Have a signed agreement with all sub-recipients requiring project operation in accordance with the </a:t>
            </a:r>
            <a:r>
              <a:rPr lang="en-US" sz="2800" dirty="0" err="1"/>
              <a:t>CoC</a:t>
            </a:r>
            <a:r>
              <a:rPr lang="en-US" sz="2800" dirty="0"/>
              <a:t> Program Interim Rule </a:t>
            </a:r>
          </a:p>
          <a:p>
            <a:pPr marL="338138" indent="-338138">
              <a:buFont typeface="Arial"/>
              <a:buChar char="•"/>
            </a:pPr>
            <a:r>
              <a:rPr lang="en-US" sz="2800" dirty="0"/>
              <a:t>Monitor sub-recipients at least annually</a:t>
            </a:r>
          </a:p>
          <a:p>
            <a:pPr marL="338138" indent="-338138">
              <a:buFont typeface="Arial"/>
              <a:buChar char="•"/>
            </a:pPr>
            <a:r>
              <a:rPr lang="en-US" sz="2800" dirty="0"/>
              <a:t>Retain documentation of monitoring and sanctions, including findings and corrective actions required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41</a:t>
            </a:fld>
            <a:endParaRPr lang="en-US" dirty="0"/>
          </a:p>
        </p:txBody>
      </p:sp>
      <p:pic>
        <p:nvPicPr>
          <p:cNvPr id="6" name="Content Placeholder 5"/>
          <p:cNvPicPr>
            <a:picLocks noGrp="1"/>
          </p:cNvPicPr>
          <p:nvPr>
            <p:ph sz="half" idx="2"/>
          </p:nvPr>
        </p:nvPicPr>
        <p:blipFill>
          <a:blip r:embed="rId2">
            <a:extLst>
              <a:ext uri="{28A0092B-C50C-407E-A947-70E740481C1C}">
                <a14:useLocalDpi xmlns:a14="http://schemas.microsoft.com/office/drawing/2010/main" val="0"/>
              </a:ext>
            </a:extLst>
          </a:blip>
          <a:srcRect l="9164" r="9164"/>
          <a:stretch>
            <a:fillRect/>
          </a:stretch>
        </p:blipFill>
        <p:spPr bwMode="auto">
          <a:xfrm>
            <a:off x="8115835" y="2648694"/>
            <a:ext cx="3025247" cy="2592438"/>
          </a:xfrm>
          <a:prstGeom prst="rect">
            <a:avLst/>
          </a:prstGeom>
          <a:noFill/>
          <a:ln>
            <a:noFill/>
          </a:ln>
        </p:spPr>
      </p:pic>
    </p:spTree>
    <p:extLst>
      <p:ext uri="{BB962C8B-B14F-4D97-AF65-F5344CB8AC3E}">
        <p14:creationId xmlns:p14="http://schemas.microsoft.com/office/powerpoint/2010/main" val="1014691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Administrative Requirements</a:t>
            </a:r>
          </a:p>
        </p:txBody>
      </p:sp>
      <p:sp>
        <p:nvSpPr>
          <p:cNvPr id="3" name="Content Placeholder 2"/>
          <p:cNvSpPr>
            <a:spLocks noGrp="1"/>
          </p:cNvSpPr>
          <p:nvPr>
            <p:ph sz="half" idx="1"/>
          </p:nvPr>
        </p:nvSpPr>
        <p:spPr>
          <a:xfrm>
            <a:off x="1143187" y="2564812"/>
            <a:ext cx="4937760" cy="2453425"/>
          </a:xfrm>
        </p:spPr>
        <p:txBody>
          <a:bodyPr>
            <a:normAutofit/>
          </a:bodyPr>
          <a:lstStyle/>
          <a:p>
            <a:pPr marL="458788" indent="-458788">
              <a:buFont typeface="Arial"/>
              <a:buChar char="•"/>
            </a:pPr>
            <a:r>
              <a:rPr lang="en-US" sz="2800" dirty="0"/>
              <a:t>Drawdown at least quarterly</a:t>
            </a:r>
          </a:p>
          <a:p>
            <a:pPr marL="458788" indent="-458788">
              <a:buFont typeface="Arial"/>
              <a:buChar char="•"/>
            </a:pPr>
            <a:r>
              <a:rPr lang="en-US" sz="2800" dirty="0"/>
              <a:t>Submit APR within 90 days of grant expiration</a:t>
            </a:r>
          </a:p>
        </p:txBody>
      </p:sp>
      <p:pic>
        <p:nvPicPr>
          <p:cNvPr id="6" name="Content Placeholder 5"/>
          <p:cNvPicPr>
            <a:picLocks noGrp="1" noChangeAspect="1"/>
          </p:cNvPicPr>
          <p:nvPr>
            <p:ph sz="half" idx="2"/>
          </p:nvPr>
        </p:nvPicPr>
        <p:blipFill>
          <a:blip r:embed="rId2"/>
          <a:srcRect t="9260" b="9260"/>
          <a:stretch>
            <a:fillRect/>
          </a:stretch>
        </p:blipFill>
        <p:spPr/>
      </p:pic>
      <p:sp>
        <p:nvSpPr>
          <p:cNvPr id="5" name="Slide Number Placeholder 4"/>
          <p:cNvSpPr>
            <a:spLocks noGrp="1"/>
          </p:cNvSpPr>
          <p:nvPr>
            <p:ph type="sldNum" sz="quarter" idx="12"/>
          </p:nvPr>
        </p:nvSpPr>
        <p:spPr/>
        <p:txBody>
          <a:bodyPr/>
          <a:lstStyle/>
          <a:p>
            <a:fld id="{4FAB73BC-B049-4115-A692-8D63A059BFB8}" type="slidenum">
              <a:rPr lang="en-US" smtClean="0"/>
              <a:pPr/>
              <a:t>42</a:t>
            </a:fld>
            <a:endParaRPr lang="en-US" dirty="0"/>
          </a:p>
        </p:txBody>
      </p:sp>
    </p:spTree>
    <p:extLst>
      <p:ext uri="{BB962C8B-B14F-4D97-AF65-F5344CB8AC3E}">
        <p14:creationId xmlns:p14="http://schemas.microsoft.com/office/powerpoint/2010/main" val="2187914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ctrTitle"/>
          </p:nvPr>
        </p:nvSpPr>
        <p:spPr>
          <a:xfrm>
            <a:off x="1131215" y="2051666"/>
            <a:ext cx="8229600" cy="2058988"/>
          </a:xfrm>
        </p:spPr>
        <p:txBody>
          <a:bodyPr>
            <a:normAutofit/>
          </a:bodyPr>
          <a:lstStyle/>
          <a:p>
            <a:pPr eaLnBrk="1" hangingPunct="1"/>
            <a:r>
              <a:rPr lang="en-US" sz="4300" dirty="0"/>
              <a:t>GRANT AMENDMENTS &amp; OTHER CHANGES</a:t>
            </a:r>
            <a:endParaRPr lang="en-US" sz="4300" dirty="0">
              <a:latin typeface="Arial Rounded MT Bold" pitchFamily="34" charset="0"/>
            </a:endParaRPr>
          </a:p>
        </p:txBody>
      </p:sp>
      <p:pic>
        <p:nvPicPr>
          <p:cNvPr id="2" name="Picture 1"/>
          <p:cNvPicPr>
            <a:picLocks noChangeAspect="1"/>
          </p:cNvPicPr>
          <p:nvPr/>
        </p:nvPicPr>
        <p:blipFill>
          <a:blip r:embed="rId3"/>
          <a:stretch>
            <a:fillRect/>
          </a:stretch>
        </p:blipFill>
        <p:spPr>
          <a:xfrm>
            <a:off x="8544619" y="487540"/>
            <a:ext cx="2857500" cy="2857500"/>
          </a:xfrm>
          <a:prstGeom prst="rect">
            <a:avLst/>
          </a:prstGeom>
        </p:spPr>
      </p:pic>
    </p:spTree>
    <p:extLst>
      <p:ext uri="{BB962C8B-B14F-4D97-AF65-F5344CB8AC3E}">
        <p14:creationId xmlns:p14="http://schemas.microsoft.com/office/powerpoint/2010/main" val="2881485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p:txBody>
          <a:bodyPr/>
          <a:lstStyle/>
          <a:p>
            <a:pPr marL="342900" indent="-342900"/>
            <a:r>
              <a:rPr lang="en-US" dirty="0"/>
              <a:t>What is a Significant Change?</a:t>
            </a:r>
          </a:p>
        </p:txBody>
      </p:sp>
      <p:sp>
        <p:nvSpPr>
          <p:cNvPr id="145410" name="Content Placeholder 2"/>
          <p:cNvSpPr>
            <a:spLocks noGrp="1"/>
          </p:cNvSpPr>
          <p:nvPr>
            <p:ph idx="1"/>
          </p:nvPr>
        </p:nvSpPr>
        <p:spPr>
          <a:xfrm>
            <a:off x="1219200" y="6172200"/>
            <a:ext cx="10058400" cy="369888"/>
          </a:xfrm>
        </p:spPr>
        <p:txBody>
          <a:bodyPr/>
          <a:lstStyle/>
          <a:p>
            <a:pPr marL="0" indent="0" eaLnBrk="1" hangingPunct="1">
              <a:lnSpc>
                <a:spcPct val="90000"/>
              </a:lnSpc>
              <a:buFont typeface="Times" pitchFamily="18" charset="0"/>
              <a:buNone/>
            </a:pPr>
            <a:r>
              <a:rPr lang="en-US" sz="1000" b="1" dirty="0">
                <a:solidFill>
                  <a:schemeClr val="bg1"/>
                </a:solidFill>
                <a:ea typeface="Osaka"/>
                <a:cs typeface="Osaka"/>
              </a:rPr>
              <a:t>*Significant changes require HUD approval through a formal grant amendment.  Recipient must maintain records of minor changes and HUD should be notified, so they are aware and can modify LOCCS.</a:t>
            </a:r>
          </a:p>
        </p:txBody>
      </p:sp>
      <p:graphicFrame>
        <p:nvGraphicFramePr>
          <p:cNvPr id="5" name="Diagram 4"/>
          <p:cNvGraphicFramePr/>
          <p:nvPr>
            <p:extLst>
              <p:ext uri="{D42A27DB-BD31-4B8C-83A1-F6EECF244321}">
                <p14:modId xmlns:p14="http://schemas.microsoft.com/office/powerpoint/2010/main" val="487633425"/>
              </p:ext>
            </p:extLst>
          </p:nvPr>
        </p:nvGraphicFramePr>
        <p:xfrm>
          <a:off x="711200" y="2017266"/>
          <a:ext cx="1046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44</a:t>
            </a:fld>
            <a:endParaRPr lang="en-US" dirty="0"/>
          </a:p>
        </p:txBody>
      </p:sp>
    </p:spTree>
    <p:extLst>
      <p:ext uri="{BB962C8B-B14F-4D97-AF65-F5344CB8AC3E}">
        <p14:creationId xmlns:p14="http://schemas.microsoft.com/office/powerpoint/2010/main" val="3994181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pPr eaLnBrk="1" hangingPunct="1"/>
            <a:r>
              <a:rPr lang="en-US" b="1" dirty="0"/>
              <a:t>How To Make a Significant Change</a:t>
            </a:r>
          </a:p>
        </p:txBody>
      </p:sp>
      <p:sp>
        <p:nvSpPr>
          <p:cNvPr id="147458" name="Rectangle 3"/>
          <p:cNvSpPr>
            <a:spLocks noGrp="1" noChangeArrowheads="1"/>
          </p:cNvSpPr>
          <p:nvPr>
            <p:ph sz="half" idx="1"/>
          </p:nvPr>
        </p:nvSpPr>
        <p:spPr>
          <a:xfrm>
            <a:off x="1097280" y="1845734"/>
            <a:ext cx="6537257" cy="4396556"/>
          </a:xfrm>
        </p:spPr>
        <p:txBody>
          <a:bodyPr>
            <a:normAutofit lnSpcReduction="10000"/>
          </a:bodyPr>
          <a:lstStyle/>
          <a:p>
            <a:pPr eaLnBrk="1" hangingPunct="1">
              <a:spcBef>
                <a:spcPts val="1200"/>
              </a:spcBef>
            </a:pPr>
            <a:r>
              <a:rPr lang="en-US" sz="3000" dirty="0"/>
              <a:t>For significant changes:</a:t>
            </a:r>
          </a:p>
          <a:p>
            <a:pPr lvl="1" eaLnBrk="1" hangingPunct="1">
              <a:spcBef>
                <a:spcPts val="1200"/>
              </a:spcBef>
            </a:pPr>
            <a:r>
              <a:rPr lang="en-US" sz="2400" dirty="0"/>
              <a:t>Prepare a detailed, written request to the HUD Field Office</a:t>
            </a:r>
          </a:p>
          <a:p>
            <a:pPr lvl="1" eaLnBrk="1" hangingPunct="1">
              <a:spcBef>
                <a:spcPts val="1200"/>
              </a:spcBef>
            </a:pPr>
            <a:r>
              <a:rPr lang="en-US" sz="2400" dirty="0"/>
              <a:t>Explain the reason for the change</a:t>
            </a:r>
          </a:p>
          <a:p>
            <a:pPr lvl="1" eaLnBrk="1" hangingPunct="1">
              <a:spcBef>
                <a:spcPts val="1200"/>
              </a:spcBef>
            </a:pPr>
            <a:r>
              <a:rPr lang="en-US" sz="2400" dirty="0"/>
              <a:t>Justify same or better level of service</a:t>
            </a:r>
          </a:p>
          <a:p>
            <a:pPr lvl="1" eaLnBrk="1" hangingPunct="1">
              <a:spcBef>
                <a:spcPts val="1200"/>
              </a:spcBef>
            </a:pPr>
            <a:r>
              <a:rPr lang="en-US" sz="2400" dirty="0"/>
              <a:t>Attach all relevant revised application and technical submission exhibits reflecting the proposed change(s)</a:t>
            </a:r>
          </a:p>
          <a:p>
            <a:pPr lvl="1" eaLnBrk="1" hangingPunct="1">
              <a:spcBef>
                <a:spcPts val="1200"/>
              </a:spcBef>
            </a:pPr>
            <a:r>
              <a:rPr lang="en-US" sz="2400" dirty="0"/>
              <a:t>Cannot make the change until approved and contract is amended by HUD</a:t>
            </a:r>
          </a:p>
        </p:txBody>
      </p:sp>
      <p:pic>
        <p:nvPicPr>
          <p:cNvPr id="4" name="Content Placeholder 3"/>
          <p:cNvPicPr>
            <a:picLocks noGrp="1" noChangeAspect="1"/>
          </p:cNvPicPr>
          <p:nvPr>
            <p:ph sz="half" idx="2"/>
          </p:nvPr>
        </p:nvPicPr>
        <p:blipFill>
          <a:blip r:embed="rId3"/>
          <a:srcRect t="4670" b="4670"/>
          <a:stretch>
            <a:fillRect/>
          </a:stretch>
        </p:blipFill>
        <p:spPr>
          <a:xfrm>
            <a:off x="7820381" y="2451233"/>
            <a:ext cx="3335299" cy="2717650"/>
          </a:xfrm>
        </p:spPr>
      </p:pic>
      <p:sp>
        <p:nvSpPr>
          <p:cNvPr id="2" name="Slide Number Placeholder 1"/>
          <p:cNvSpPr>
            <a:spLocks noGrp="1"/>
          </p:cNvSpPr>
          <p:nvPr>
            <p:ph type="sldNum" sz="quarter" idx="12"/>
          </p:nvPr>
        </p:nvSpPr>
        <p:spPr/>
        <p:txBody>
          <a:bodyPr/>
          <a:lstStyle/>
          <a:p>
            <a:fld id="{4FAB73BC-B049-4115-A692-8D63A059BFB8}" type="slidenum">
              <a:rPr lang="en-US" smtClean="0"/>
              <a:pPr/>
              <a:t>45</a:t>
            </a:fld>
            <a:endParaRPr lang="en-US" dirty="0"/>
          </a:p>
        </p:txBody>
      </p:sp>
    </p:spTree>
    <p:extLst>
      <p:ext uri="{BB962C8B-B14F-4D97-AF65-F5344CB8AC3E}">
        <p14:creationId xmlns:p14="http://schemas.microsoft.com/office/powerpoint/2010/main" val="2739282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r>
              <a:rPr lang="en-US" b="1" dirty="0"/>
              <a:t>How To Make a Minor Change</a:t>
            </a:r>
          </a:p>
        </p:txBody>
      </p:sp>
      <p:sp>
        <p:nvSpPr>
          <p:cNvPr id="149506" name="Rectangle 3"/>
          <p:cNvSpPr>
            <a:spLocks noGrp="1" noChangeArrowheads="1"/>
          </p:cNvSpPr>
          <p:nvPr>
            <p:ph sz="half" idx="1"/>
          </p:nvPr>
        </p:nvSpPr>
        <p:spPr>
          <a:xfrm>
            <a:off x="1067745" y="1993416"/>
            <a:ext cx="5961344" cy="4023360"/>
          </a:xfrm>
        </p:spPr>
        <p:txBody>
          <a:bodyPr/>
          <a:lstStyle/>
          <a:p>
            <a:pPr eaLnBrk="1" hangingPunct="1">
              <a:spcBef>
                <a:spcPts val="1200"/>
              </a:spcBef>
            </a:pPr>
            <a:r>
              <a:rPr lang="en-US" sz="3000" dirty="0"/>
              <a:t>For minor changes, the recipient must:</a:t>
            </a:r>
          </a:p>
          <a:p>
            <a:pPr lvl="1" eaLnBrk="1" hangingPunct="1">
              <a:spcBef>
                <a:spcPts val="1200"/>
              </a:spcBef>
            </a:pPr>
            <a:r>
              <a:rPr lang="en-US" sz="2800" dirty="0"/>
              <a:t>Fully document any changes</a:t>
            </a:r>
          </a:p>
          <a:p>
            <a:pPr lvl="1" eaLnBrk="1" hangingPunct="1">
              <a:spcBef>
                <a:spcPts val="1200"/>
              </a:spcBef>
            </a:pPr>
            <a:r>
              <a:rPr lang="en-US" sz="2800" dirty="0"/>
              <a:t>Maintain documentation and make it available to HUD during on-site reviews or upon request</a:t>
            </a:r>
          </a:p>
          <a:p>
            <a:pPr marL="201168" lvl="1" indent="0" eaLnBrk="1" hangingPunct="1">
              <a:spcBef>
                <a:spcPts val="1200"/>
              </a:spcBef>
              <a:buNone/>
            </a:pPr>
            <a:r>
              <a:rPr lang="en-US" sz="2800" dirty="0"/>
              <a:t>You must alert the Field Office of the change to draw down funds in LOCCS</a:t>
            </a:r>
          </a:p>
        </p:txBody>
      </p:sp>
      <p:pic>
        <p:nvPicPr>
          <p:cNvPr id="3" name="Content Placeholder 2"/>
          <p:cNvPicPr>
            <a:picLocks noGrp="1" noChangeAspect="1"/>
          </p:cNvPicPr>
          <p:nvPr>
            <p:ph sz="half" idx="2"/>
          </p:nvPr>
        </p:nvPicPr>
        <p:blipFill>
          <a:blip r:embed="rId3"/>
          <a:srcRect l="3381" r="3381"/>
          <a:stretch>
            <a:fillRect/>
          </a:stretch>
        </p:blipFill>
        <p:spPr>
          <a:xfrm>
            <a:off x="7403515" y="2598915"/>
            <a:ext cx="3752165" cy="3057320"/>
          </a:xfrm>
        </p:spPr>
      </p:pic>
      <p:sp>
        <p:nvSpPr>
          <p:cNvPr id="2" name="Slide Number Placeholder 1"/>
          <p:cNvSpPr>
            <a:spLocks noGrp="1"/>
          </p:cNvSpPr>
          <p:nvPr>
            <p:ph type="sldNum" sz="quarter" idx="12"/>
          </p:nvPr>
        </p:nvSpPr>
        <p:spPr/>
        <p:txBody>
          <a:bodyPr/>
          <a:lstStyle/>
          <a:p>
            <a:fld id="{4FAB73BC-B049-4115-A692-8D63A059BFB8}" type="slidenum">
              <a:rPr lang="en-US" smtClean="0"/>
              <a:pPr/>
              <a:t>46</a:t>
            </a:fld>
            <a:endParaRPr lang="en-US" dirty="0"/>
          </a:p>
        </p:txBody>
      </p:sp>
    </p:spTree>
    <p:extLst>
      <p:ext uri="{BB962C8B-B14F-4D97-AF65-F5344CB8AC3E}">
        <p14:creationId xmlns:p14="http://schemas.microsoft.com/office/powerpoint/2010/main" val="22104848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requires a grant amendment?</a:t>
            </a:r>
          </a:p>
        </p:txBody>
      </p:sp>
      <p:sp>
        <p:nvSpPr>
          <p:cNvPr id="3" name="Content Placeholder 2"/>
          <p:cNvSpPr>
            <a:spLocks noGrp="1"/>
          </p:cNvSpPr>
          <p:nvPr>
            <p:ph idx="1"/>
          </p:nvPr>
        </p:nvSpPr>
        <p:spPr/>
        <p:txBody>
          <a:bodyPr>
            <a:normAutofit fontScale="77500" lnSpcReduction="20000"/>
          </a:bodyPr>
          <a:lstStyle/>
          <a:p>
            <a:pPr marL="228600" indent="-228600">
              <a:buFont typeface="Arial"/>
              <a:buChar char="•"/>
            </a:pPr>
            <a:r>
              <a:rPr lang="en-US" sz="2800" dirty="0"/>
              <a:t>Conversion from leasing to rental assistance?  </a:t>
            </a:r>
          </a:p>
          <a:p>
            <a:pPr marL="228600" indent="-228600">
              <a:buFont typeface="Arial"/>
              <a:buChar char="•"/>
            </a:pPr>
            <a:r>
              <a:rPr lang="en-US" sz="2800" dirty="0">
                <a:solidFill>
                  <a:srgbClr val="FF0000"/>
                </a:solidFill>
              </a:rPr>
              <a:t>GRANT AMENDMENT REQUIRED</a:t>
            </a:r>
          </a:p>
          <a:p>
            <a:pPr marL="228600" indent="-228600">
              <a:buFont typeface="Arial"/>
              <a:buChar char="•"/>
            </a:pPr>
            <a:r>
              <a:rPr lang="en-US" sz="2800" dirty="0"/>
              <a:t>Transfer of the grant to a different recipient?  </a:t>
            </a:r>
          </a:p>
          <a:p>
            <a:pPr marL="228600" indent="-228600">
              <a:buFont typeface="Arial"/>
              <a:buChar char="•"/>
            </a:pPr>
            <a:r>
              <a:rPr lang="en-US" sz="2800" dirty="0">
                <a:solidFill>
                  <a:srgbClr val="FF0000"/>
                </a:solidFill>
              </a:rPr>
              <a:t>GRANT AMENDMENT REQUIRED</a:t>
            </a:r>
          </a:p>
          <a:p>
            <a:pPr marL="228600" indent="-228600">
              <a:buFont typeface="Arial"/>
              <a:buChar char="•"/>
            </a:pPr>
            <a:r>
              <a:rPr lang="en-US" sz="2800" dirty="0"/>
              <a:t>Change the </a:t>
            </a:r>
            <a:r>
              <a:rPr lang="en-US" sz="2800" dirty="0" err="1"/>
              <a:t>subrecipient</a:t>
            </a:r>
            <a:r>
              <a:rPr lang="en-US" sz="2800" dirty="0"/>
              <a:t>?  </a:t>
            </a:r>
          </a:p>
          <a:p>
            <a:pPr marL="228600" indent="-228600">
              <a:buFont typeface="Arial"/>
              <a:buChar char="•"/>
            </a:pPr>
            <a:r>
              <a:rPr lang="en-US" sz="2800" dirty="0">
                <a:solidFill>
                  <a:srgbClr val="FF0000"/>
                </a:solidFill>
              </a:rPr>
              <a:t>MINOR CHANGE – AMENDMENT NOT REQUIRED</a:t>
            </a:r>
          </a:p>
          <a:p>
            <a:pPr marL="228600" indent="-228600">
              <a:buFont typeface="Arial"/>
              <a:buChar char="•"/>
            </a:pPr>
            <a:r>
              <a:rPr lang="en-US" sz="2800" dirty="0"/>
              <a:t>Reduce under spending by moving unspent admin funds to supportive services?   </a:t>
            </a:r>
          </a:p>
          <a:p>
            <a:pPr marL="228600" indent="-228600">
              <a:buFont typeface="Arial"/>
              <a:buChar char="•"/>
            </a:pPr>
            <a:r>
              <a:rPr lang="en-US" sz="2800" dirty="0">
                <a:solidFill>
                  <a:srgbClr val="FF0000"/>
                </a:solidFill>
              </a:rPr>
              <a:t>DEPENDS:  IF YOU ALREADY HAVE AN APPROVED SUPPORTIVE SERVICES BUDGET AND THE SHIFT IS 10% OR LESS THAN TOTAL ADMIN AMOUNT AWARDED, THEN NO AMENDEMENT IS REQUIRED</a:t>
            </a:r>
          </a:p>
          <a:p>
            <a:pPr marL="228600" indent="-228600">
              <a:buFont typeface="Arial"/>
              <a:buChar char="•"/>
            </a:pPr>
            <a:endParaRPr lang="en-US" sz="2800" dirty="0">
              <a:solidFill>
                <a:srgbClr val="FF0000"/>
              </a:solidFill>
            </a:endParaRPr>
          </a:p>
          <a:p>
            <a:pPr marL="228600" indent="-228600">
              <a:buFont typeface="Arial"/>
              <a:buChar char="•"/>
            </a:pPr>
            <a:endParaRPr lang="en-US" sz="2400" dirty="0">
              <a:solidFill>
                <a:schemeClr val="tx1"/>
              </a:solidFill>
            </a:endParaRPr>
          </a:p>
          <a:p>
            <a:pPr marL="228600" lvl="0" indent="-228600"/>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47</a:t>
            </a:fld>
            <a:endParaRPr lang="en-US" dirty="0"/>
          </a:p>
        </p:txBody>
      </p:sp>
      <p:pic>
        <p:nvPicPr>
          <p:cNvPr id="7" name="Picture 6"/>
          <p:cNvPicPr>
            <a:picLocks noChangeAspect="1"/>
          </p:cNvPicPr>
          <p:nvPr/>
        </p:nvPicPr>
        <p:blipFill rotWithShape="1">
          <a:blip r:embed="rId2"/>
          <a:srcRect l="-902" r="1"/>
          <a:stretch/>
        </p:blipFill>
        <p:spPr>
          <a:xfrm>
            <a:off x="9183685" y="246447"/>
            <a:ext cx="1966826" cy="1426425"/>
          </a:xfrm>
          <a:prstGeom prst="rect">
            <a:avLst/>
          </a:prstGeom>
        </p:spPr>
      </p:pic>
    </p:spTree>
    <p:extLst>
      <p:ext uri="{BB962C8B-B14F-4D97-AF65-F5344CB8AC3E}">
        <p14:creationId xmlns:p14="http://schemas.microsoft.com/office/powerpoint/2010/main" val="221108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requires a grant amendment?</a:t>
            </a:r>
          </a:p>
        </p:txBody>
      </p:sp>
      <p:sp>
        <p:nvSpPr>
          <p:cNvPr id="3" name="Content Placeholder 2"/>
          <p:cNvSpPr>
            <a:spLocks noGrp="1"/>
          </p:cNvSpPr>
          <p:nvPr>
            <p:ph idx="1"/>
          </p:nvPr>
        </p:nvSpPr>
        <p:spPr/>
        <p:txBody>
          <a:bodyPr>
            <a:normAutofit/>
          </a:bodyPr>
          <a:lstStyle/>
          <a:p>
            <a:pPr marL="228600" indent="-228600">
              <a:buFont typeface="Arial"/>
              <a:buChar char="•"/>
            </a:pPr>
            <a:r>
              <a:rPr lang="en-US" sz="2400" dirty="0"/>
              <a:t>Change target population from HIV to SMI? </a:t>
            </a:r>
          </a:p>
          <a:p>
            <a:pPr marL="228600" indent="-228600">
              <a:buFont typeface="Arial"/>
              <a:buChar char="•"/>
            </a:pPr>
            <a:r>
              <a:rPr lang="en-US" sz="2400" dirty="0">
                <a:solidFill>
                  <a:srgbClr val="FF0000"/>
                </a:solidFill>
              </a:rPr>
              <a:t>GRANT AMENDMENT REQUIRED</a:t>
            </a:r>
          </a:p>
          <a:p>
            <a:pPr marL="228600" indent="-228600">
              <a:buFont typeface="Arial"/>
              <a:buChar char="•"/>
            </a:pPr>
            <a:r>
              <a:rPr lang="en-US" sz="2400" dirty="0">
                <a:solidFill>
                  <a:schemeClr val="tx1"/>
                </a:solidFill>
              </a:rPr>
              <a:t>Continuing to serve a participant who was a single and added a member to his family? </a:t>
            </a:r>
          </a:p>
          <a:p>
            <a:pPr marL="228600" indent="-228600">
              <a:buFont typeface="Arial"/>
              <a:buChar char="•"/>
            </a:pPr>
            <a:r>
              <a:rPr lang="en-US" sz="2400" dirty="0">
                <a:solidFill>
                  <a:srgbClr val="FF0000"/>
                </a:solidFill>
              </a:rPr>
              <a:t>MINOR CHANGE – AMENDMENT NOT REQUIRED</a:t>
            </a:r>
          </a:p>
          <a:p>
            <a:pPr marL="228600" indent="-228600">
              <a:buFont typeface="Arial"/>
              <a:buChar char="•"/>
            </a:pPr>
            <a:r>
              <a:rPr lang="en-US" sz="2400" dirty="0">
                <a:solidFill>
                  <a:schemeClr val="tx1"/>
                </a:solidFill>
              </a:rPr>
              <a:t>Conversion of a project component type (e.g. PSH to RRH)</a:t>
            </a:r>
          </a:p>
          <a:p>
            <a:pPr marL="228600" indent="-228600">
              <a:buFont typeface="Arial"/>
              <a:buChar char="•"/>
            </a:pPr>
            <a:r>
              <a:rPr lang="en-US" sz="2400" dirty="0">
                <a:solidFill>
                  <a:srgbClr val="FF0000"/>
                </a:solidFill>
              </a:rPr>
              <a:t>Not allowed.  With consent of the </a:t>
            </a:r>
            <a:r>
              <a:rPr lang="en-US" sz="2400" dirty="0" err="1">
                <a:solidFill>
                  <a:srgbClr val="FF0000"/>
                </a:solidFill>
              </a:rPr>
              <a:t>CoC</a:t>
            </a:r>
            <a:r>
              <a:rPr lang="en-US" sz="2400" dirty="0">
                <a:solidFill>
                  <a:srgbClr val="FF0000"/>
                </a:solidFill>
              </a:rPr>
              <a:t>, projects may reallocate funds to discontinue an existing project and begin a new project with a different component type.</a:t>
            </a:r>
          </a:p>
          <a:p>
            <a:pPr marL="228600" indent="-228600">
              <a:buFont typeface="Arial"/>
              <a:buChar char="•"/>
            </a:pPr>
            <a:endParaRPr lang="en-US" sz="2400" dirty="0">
              <a:solidFill>
                <a:schemeClr val="tx1"/>
              </a:solidFill>
            </a:endParaRPr>
          </a:p>
          <a:p>
            <a:pPr marL="228600" lvl="0" indent="-228600"/>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48</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9736402" y="0"/>
            <a:ext cx="2455597" cy="1746334"/>
          </a:xfrm>
          <a:prstGeom prst="rect">
            <a:avLst/>
          </a:prstGeom>
          <a:noFill/>
          <a:ln>
            <a:noFill/>
          </a:ln>
        </p:spPr>
      </p:pic>
    </p:spTree>
    <p:extLst>
      <p:ext uri="{BB962C8B-B14F-4D97-AF65-F5344CB8AC3E}">
        <p14:creationId xmlns:p14="http://schemas.microsoft.com/office/powerpoint/2010/main" val="57491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 of Fiscal Requirements</a:t>
            </a:r>
          </a:p>
        </p:txBody>
      </p:sp>
      <p:sp>
        <p:nvSpPr>
          <p:cNvPr id="6" name="Text Placeholder 5"/>
          <p:cNvSpPr>
            <a:spLocks noGrp="1"/>
          </p:cNvSpPr>
          <p:nvPr>
            <p:ph type="body" idx="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49</a:t>
            </a:fld>
            <a:endParaRPr lang="en-US" dirty="0"/>
          </a:p>
        </p:txBody>
      </p:sp>
      <p:pic>
        <p:nvPicPr>
          <p:cNvPr id="7" name="Picture 6"/>
          <p:cNvPicPr>
            <a:picLocks noChangeAspect="1"/>
          </p:cNvPicPr>
          <p:nvPr/>
        </p:nvPicPr>
        <p:blipFill>
          <a:blip r:embed="rId2"/>
          <a:stretch>
            <a:fillRect/>
          </a:stretch>
        </p:blipFill>
        <p:spPr>
          <a:xfrm>
            <a:off x="8800027" y="488629"/>
            <a:ext cx="2857500" cy="2857500"/>
          </a:xfrm>
          <a:prstGeom prst="rect">
            <a:avLst/>
          </a:prstGeom>
        </p:spPr>
      </p:pic>
    </p:spTree>
    <p:extLst>
      <p:ext uri="{BB962C8B-B14F-4D97-AF65-F5344CB8AC3E}">
        <p14:creationId xmlns:p14="http://schemas.microsoft.com/office/powerpoint/2010/main" val="192428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HUD Requirements</a:t>
            </a:r>
          </a:p>
        </p:txBody>
      </p:sp>
      <p:sp>
        <p:nvSpPr>
          <p:cNvPr id="7" name="Subtitle 6"/>
          <p:cNvSpPr>
            <a:spLocks noGrp="1"/>
          </p:cNvSpPr>
          <p:nvPr>
            <p:ph type="subTitle" idx="1"/>
          </p:nvPr>
        </p:nvSpPr>
        <p:spPr>
          <a:xfrm>
            <a:off x="1100053" y="4455626"/>
            <a:ext cx="10481499" cy="1606783"/>
          </a:xfrm>
        </p:spPr>
        <p:txBody>
          <a:bodyPr>
            <a:normAutofit/>
          </a:bodyPr>
          <a:lstStyle/>
          <a:p>
            <a:r>
              <a:rPr lang="en-US" b="1" dirty="0" err="1"/>
              <a:t>CoC</a:t>
            </a:r>
            <a:r>
              <a:rPr lang="en-US" b="1" dirty="0"/>
              <a:t> Interim Rule:</a:t>
            </a:r>
          </a:p>
          <a:p>
            <a:pPr lvl="0"/>
            <a:r>
              <a:rPr lang="en-US" u="sng" dirty="0">
                <a:hlinkClick r:id="rId2"/>
              </a:rPr>
              <a:t>https://www.hudexchange.info/resource/2033/hearth-coc-program-interim-rule/</a:t>
            </a:r>
            <a:endParaRPr lang="en-US" u="sng" dirty="0"/>
          </a:p>
          <a:p>
            <a:pPr lvl="0"/>
            <a:endParaRPr lang="en-US" b="1" dirty="0"/>
          </a:p>
          <a:p>
            <a:endParaRPr lang="en-US" dirty="0"/>
          </a:p>
        </p:txBody>
      </p:sp>
      <p:pic>
        <p:nvPicPr>
          <p:cNvPr id="9" name="Picture 8"/>
          <p:cNvPicPr>
            <a:picLocks noChangeAspect="1"/>
          </p:cNvPicPr>
          <p:nvPr/>
        </p:nvPicPr>
        <p:blipFill>
          <a:blip r:embed="rId3"/>
          <a:stretch>
            <a:fillRect/>
          </a:stretch>
        </p:blipFill>
        <p:spPr>
          <a:xfrm>
            <a:off x="9742701" y="1421887"/>
            <a:ext cx="2449299" cy="2618605"/>
          </a:xfrm>
          <a:prstGeom prst="rect">
            <a:avLst/>
          </a:prstGeom>
        </p:spPr>
      </p:pic>
    </p:spTree>
    <p:extLst>
      <p:ext uri="{BB962C8B-B14F-4D97-AF65-F5344CB8AC3E}">
        <p14:creationId xmlns:p14="http://schemas.microsoft.com/office/powerpoint/2010/main" val="4200437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b="1" dirty="0"/>
              <a:t>Learning Objectives </a:t>
            </a:r>
            <a:r>
              <a:rPr lang="mr-IN" b="1" dirty="0"/>
              <a:t>–</a:t>
            </a:r>
            <a:r>
              <a:rPr lang="en-US" b="1" dirty="0"/>
              <a:t> Session #2</a:t>
            </a:r>
          </a:p>
        </p:txBody>
      </p:sp>
      <p:sp>
        <p:nvSpPr>
          <p:cNvPr id="2" name="Content Placeholder 1"/>
          <p:cNvSpPr>
            <a:spLocks noGrp="1"/>
          </p:cNvSpPr>
          <p:nvPr>
            <p:ph sz="half" idx="1"/>
          </p:nvPr>
        </p:nvSpPr>
        <p:spPr>
          <a:xfrm>
            <a:off x="1082681" y="1591319"/>
            <a:ext cx="7514849" cy="4642563"/>
          </a:xfrm>
        </p:spPr>
        <p:txBody>
          <a:bodyPr>
            <a:normAutofit fontScale="92500" lnSpcReduction="20000"/>
          </a:bodyPr>
          <a:lstStyle/>
          <a:p>
            <a:pPr marL="0" indent="0">
              <a:buNone/>
            </a:pPr>
            <a:endParaRPr lang="en-US" sz="2600" dirty="0"/>
          </a:p>
          <a:p>
            <a:pPr marL="292100" indent="-292100">
              <a:buFont typeface="Arial"/>
              <a:buChar char="•"/>
            </a:pPr>
            <a:r>
              <a:rPr lang="en-US" sz="2600" dirty="0"/>
              <a:t>Understand responsibilities related to fiscal </a:t>
            </a:r>
            <a:r>
              <a:rPr lang="en-US" sz="2600" dirty="0" err="1"/>
              <a:t>componentss</a:t>
            </a:r>
            <a:r>
              <a:rPr lang="en-US" sz="2600" dirty="0"/>
              <a:t> of grant management including:</a:t>
            </a:r>
          </a:p>
          <a:p>
            <a:pPr marL="747713" lvl="1" indent="-182563"/>
            <a:r>
              <a:rPr lang="en-US" sz="2600" dirty="0"/>
              <a:t>Eligible Activities and Expenses</a:t>
            </a:r>
          </a:p>
          <a:p>
            <a:pPr marL="747713" lvl="1" indent="-182563"/>
            <a:r>
              <a:rPr lang="en-US" sz="2600" dirty="0"/>
              <a:t>Indirect vs. Project Admin Costs</a:t>
            </a:r>
          </a:p>
          <a:p>
            <a:pPr marL="747713" lvl="1" indent="-182563"/>
            <a:r>
              <a:rPr lang="en-US" sz="2600" dirty="0"/>
              <a:t>Cash &amp; In-kind Match</a:t>
            </a:r>
          </a:p>
          <a:p>
            <a:pPr marL="747713" lvl="1" indent="-182563"/>
            <a:r>
              <a:rPr lang="en-US" sz="2600" dirty="0"/>
              <a:t>Documentation of Staff Time</a:t>
            </a:r>
          </a:p>
          <a:p>
            <a:pPr marL="747713" lvl="1" indent="-182563"/>
            <a:r>
              <a:rPr lang="en-US" sz="2600" dirty="0"/>
              <a:t>Procurement Requirements</a:t>
            </a:r>
          </a:p>
          <a:p>
            <a:pPr marL="333375" indent="-234950">
              <a:buFont typeface="Arial"/>
              <a:buChar char="•"/>
            </a:pPr>
            <a:r>
              <a:rPr lang="en-US" sz="2800" dirty="0"/>
              <a:t>Understand risks associated with non-compliance</a:t>
            </a:r>
          </a:p>
          <a:p>
            <a:pPr marL="333375" indent="-234950">
              <a:buFont typeface="Arial"/>
              <a:buChar char="•"/>
            </a:pPr>
            <a:r>
              <a:rPr lang="en-US" sz="2800" dirty="0"/>
              <a:t>Understand strategies to fully spend </a:t>
            </a:r>
            <a:r>
              <a:rPr lang="en-US" sz="2800" dirty="0" err="1"/>
              <a:t>CoC</a:t>
            </a:r>
            <a:r>
              <a:rPr lang="en-US" sz="2800" dirty="0"/>
              <a:t> funds</a:t>
            </a:r>
            <a:endParaRPr lang="en-US" sz="2600" dirty="0"/>
          </a:p>
          <a:p>
            <a:pPr marL="333375" indent="-234950">
              <a:buFont typeface="Arial"/>
              <a:buChar char="•"/>
            </a:pPr>
            <a:r>
              <a:rPr lang="en-US" sz="2600" dirty="0"/>
              <a:t>Know how to succeed during monitoring </a:t>
            </a:r>
          </a:p>
          <a:p>
            <a:pPr marL="333375" indent="-234950">
              <a:buFont typeface="Arial"/>
              <a:buChar char="•"/>
            </a:pPr>
            <a:r>
              <a:rPr lang="en-US" sz="2600" dirty="0"/>
              <a:t>Know where to locate additional information</a:t>
            </a:r>
          </a:p>
          <a:p>
            <a:pPr marL="333375" indent="-234950"/>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50</a:t>
            </a:fld>
            <a:endParaRPr lang="en-US" dirty="0"/>
          </a:p>
        </p:txBody>
      </p:sp>
      <p:pic>
        <p:nvPicPr>
          <p:cNvPr id="7" name="Content Placeholder 6" descr="mage result for objectives"/>
          <p:cNvPicPr>
            <a:picLocks noGrp="1"/>
          </p:cNvPicPr>
          <p:nvPr>
            <p:ph sz="half" idx="2"/>
          </p:nvPr>
        </p:nvPicPr>
        <p:blipFill>
          <a:blip r:embed="rId3">
            <a:extLst>
              <a:ext uri="{28A0092B-C50C-407E-A947-70E740481C1C}">
                <a14:useLocalDpi xmlns:a14="http://schemas.microsoft.com/office/drawing/2010/main" val="0"/>
              </a:ext>
            </a:extLst>
          </a:blip>
          <a:srcRect l="15635" r="15635"/>
          <a:stretch>
            <a:fillRect/>
          </a:stretch>
        </p:blipFill>
        <p:spPr bwMode="auto">
          <a:xfrm>
            <a:off x="8218014" y="1977128"/>
            <a:ext cx="3112828" cy="2271255"/>
          </a:xfrm>
          <a:prstGeom prst="rect">
            <a:avLst/>
          </a:prstGeom>
          <a:noFill/>
          <a:ln>
            <a:noFill/>
          </a:ln>
        </p:spPr>
      </p:pic>
    </p:spTree>
    <p:extLst>
      <p:ext uri="{BB962C8B-B14F-4D97-AF65-F5344CB8AC3E}">
        <p14:creationId xmlns:p14="http://schemas.microsoft.com/office/powerpoint/2010/main" val="2618676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HUD Requirements</a:t>
            </a:r>
          </a:p>
        </p:txBody>
      </p:sp>
      <p:sp>
        <p:nvSpPr>
          <p:cNvPr id="7" name="Subtitle 6"/>
          <p:cNvSpPr>
            <a:spLocks noGrp="1"/>
          </p:cNvSpPr>
          <p:nvPr>
            <p:ph type="subTitle" idx="1"/>
          </p:nvPr>
        </p:nvSpPr>
        <p:spPr>
          <a:xfrm>
            <a:off x="1100053" y="4455626"/>
            <a:ext cx="10481499" cy="1606783"/>
          </a:xfrm>
        </p:spPr>
        <p:txBody>
          <a:bodyPr>
            <a:normAutofit/>
          </a:bodyPr>
          <a:lstStyle/>
          <a:p>
            <a:r>
              <a:rPr lang="en-US" b="1" dirty="0" err="1"/>
              <a:t>CoC</a:t>
            </a:r>
            <a:r>
              <a:rPr lang="en-US" b="1" dirty="0"/>
              <a:t> Interim Rule:</a:t>
            </a:r>
          </a:p>
          <a:p>
            <a:pPr lvl="0"/>
            <a:r>
              <a:rPr lang="en-US" u="sng" dirty="0">
                <a:hlinkClick r:id="rId2"/>
              </a:rPr>
              <a:t>https://www.hudexchange.info/resource/2033/hearth-coc-program-interim-rule/</a:t>
            </a:r>
            <a:endParaRPr lang="en-US" u="sng" dirty="0"/>
          </a:p>
          <a:p>
            <a:pPr lvl="0"/>
            <a:endParaRPr lang="en-US" b="1" dirty="0"/>
          </a:p>
          <a:p>
            <a:endParaRPr lang="en-US" dirty="0"/>
          </a:p>
        </p:txBody>
      </p:sp>
      <p:pic>
        <p:nvPicPr>
          <p:cNvPr id="9" name="Picture 8"/>
          <p:cNvPicPr>
            <a:picLocks noChangeAspect="1"/>
          </p:cNvPicPr>
          <p:nvPr/>
        </p:nvPicPr>
        <p:blipFill>
          <a:blip r:embed="rId3"/>
          <a:stretch>
            <a:fillRect/>
          </a:stretch>
        </p:blipFill>
        <p:spPr>
          <a:xfrm>
            <a:off x="9742701" y="1421887"/>
            <a:ext cx="2449299" cy="2618605"/>
          </a:xfrm>
          <a:prstGeom prst="rect">
            <a:avLst/>
          </a:prstGeom>
        </p:spPr>
      </p:pic>
    </p:spTree>
    <p:extLst>
      <p:ext uri="{BB962C8B-B14F-4D97-AF65-F5344CB8AC3E}">
        <p14:creationId xmlns:p14="http://schemas.microsoft.com/office/powerpoint/2010/main" val="3156585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p:txBody>
          <a:bodyPr/>
          <a:lstStyle/>
          <a:p>
            <a:r>
              <a:rPr lang="en-US" dirty="0"/>
              <a:t>Program Income</a:t>
            </a:r>
          </a:p>
        </p:txBody>
      </p:sp>
      <p:sp>
        <p:nvSpPr>
          <p:cNvPr id="141314" name="Content Placeholder 2"/>
          <p:cNvSpPr>
            <a:spLocks noGrp="1"/>
          </p:cNvSpPr>
          <p:nvPr>
            <p:ph idx="1"/>
          </p:nvPr>
        </p:nvSpPr>
        <p:spPr>
          <a:xfrm>
            <a:off x="609600" y="2007028"/>
            <a:ext cx="10871200" cy="4850972"/>
          </a:xfrm>
        </p:spPr>
        <p:txBody>
          <a:bodyPr/>
          <a:lstStyle/>
          <a:p>
            <a:pPr marL="450850" indent="-387350">
              <a:buFont typeface="Arial"/>
              <a:buChar char="•"/>
            </a:pPr>
            <a:r>
              <a:rPr lang="en-US" sz="2800" dirty="0"/>
              <a:t>Program income:  income received by the recipient or subrecipient that is directly generated by a grant-supported activity</a:t>
            </a:r>
          </a:p>
          <a:p>
            <a:pPr marL="915988" lvl="1" indent="-350838">
              <a:buFont typeface="Wingdings" charset="2"/>
              <a:buChar char="ü"/>
            </a:pPr>
            <a:r>
              <a:rPr lang="en-US" sz="2600" dirty="0"/>
              <a:t>Example:  Rent and occupancy charges </a:t>
            </a:r>
          </a:p>
          <a:p>
            <a:pPr marL="460375" lvl="1" indent="-401638">
              <a:buFont typeface="Arial"/>
              <a:buChar char="•"/>
            </a:pPr>
            <a:r>
              <a:rPr lang="en-US" sz="2800" dirty="0"/>
              <a:t>Program income must be used for eligible expenses.</a:t>
            </a:r>
          </a:p>
          <a:p>
            <a:pPr marL="404813" indent="-341313">
              <a:buFont typeface="Arial"/>
              <a:buChar char="•"/>
            </a:pPr>
            <a:r>
              <a:rPr lang="en-US" sz="2800" dirty="0"/>
              <a:t>Program income from rent and occupancy charges in transitional housing can be used to assist residents moving to permanent housing.</a:t>
            </a:r>
          </a:p>
          <a:p>
            <a:pPr marL="404813" indent="-341313">
              <a:buFont typeface="Arial"/>
              <a:buChar char="•"/>
            </a:pPr>
            <a:r>
              <a:rPr lang="en-US" sz="2800" dirty="0"/>
              <a:t>Program income in the 2016 NOFA became an eligible source of match.</a:t>
            </a:r>
          </a:p>
          <a:p>
            <a:pPr marL="404813" indent="-341313">
              <a:buFont typeface="Arial"/>
              <a:buChar char="•"/>
            </a:pPr>
            <a:r>
              <a:rPr lang="en-US" sz="2800" dirty="0"/>
              <a:t>Recipients and </a:t>
            </a:r>
            <a:r>
              <a:rPr lang="en-US" sz="2800" dirty="0" err="1"/>
              <a:t>subrecipients</a:t>
            </a:r>
            <a:r>
              <a:rPr lang="en-US" sz="2800" dirty="0"/>
              <a:t> may </a:t>
            </a:r>
            <a:r>
              <a:rPr lang="en-US" sz="2800" b="1" u="sng" dirty="0">
                <a:solidFill>
                  <a:srgbClr val="FF0000"/>
                </a:solidFill>
              </a:rPr>
              <a:t>not</a:t>
            </a:r>
            <a:r>
              <a:rPr lang="en-US" sz="2800" dirty="0"/>
              <a:t> charge program participants program fees.</a:t>
            </a:r>
          </a:p>
          <a:p>
            <a:pPr marL="404813" indent="-341313">
              <a:buFont typeface="Arial"/>
              <a:buChar char="•"/>
            </a:pPr>
            <a:endParaRPr lang="en-US" sz="2800" dirty="0"/>
          </a:p>
        </p:txBody>
      </p:sp>
      <p:pic>
        <p:nvPicPr>
          <p:cNvPr id="2" name="Picture 1"/>
          <p:cNvPicPr>
            <a:picLocks noChangeAspect="1"/>
          </p:cNvPicPr>
          <p:nvPr/>
        </p:nvPicPr>
        <p:blipFill>
          <a:blip r:embed="rId3"/>
          <a:stretch>
            <a:fillRect/>
          </a:stretch>
        </p:blipFill>
        <p:spPr>
          <a:xfrm>
            <a:off x="8938088" y="266559"/>
            <a:ext cx="2512019" cy="1881589"/>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52</a:t>
            </a:fld>
            <a:endParaRPr lang="en-US" dirty="0"/>
          </a:p>
        </p:txBody>
      </p:sp>
    </p:spTree>
    <p:extLst>
      <p:ext uri="{BB962C8B-B14F-4D97-AF65-F5344CB8AC3E}">
        <p14:creationId xmlns:p14="http://schemas.microsoft.com/office/powerpoint/2010/main" val="1612629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impermissible fees</a:t>
            </a:r>
          </a:p>
        </p:txBody>
      </p:sp>
      <p:sp>
        <p:nvSpPr>
          <p:cNvPr id="5" name="Content Placeholder 4"/>
          <p:cNvSpPr>
            <a:spLocks noGrp="1"/>
          </p:cNvSpPr>
          <p:nvPr>
            <p:ph sz="half" idx="1"/>
          </p:nvPr>
        </p:nvSpPr>
        <p:spPr>
          <a:xfrm>
            <a:off x="1097278" y="1845733"/>
            <a:ext cx="10040101" cy="4446545"/>
          </a:xfrm>
        </p:spPr>
        <p:txBody>
          <a:bodyPr/>
          <a:lstStyle/>
          <a:p>
            <a:pPr marL="58738" indent="0">
              <a:buNone/>
            </a:pPr>
            <a:r>
              <a:rPr lang="en-US" sz="2400" dirty="0"/>
              <a:t>Recipients and sub-recipients may not charge participants any fee other than rent or occupancy charges.  May not charge:</a:t>
            </a:r>
          </a:p>
          <a:p>
            <a:pPr marL="401638" indent="-342900">
              <a:buFont typeface="Arial"/>
              <a:buChar char="•"/>
            </a:pPr>
            <a:r>
              <a:rPr lang="en-US" sz="2400" dirty="0"/>
              <a:t>Late fees (Collection of back rent payments allowed)</a:t>
            </a:r>
          </a:p>
          <a:p>
            <a:pPr marL="401638" indent="-342900">
              <a:buFont typeface="Arial"/>
              <a:buChar char="•"/>
            </a:pPr>
            <a:r>
              <a:rPr lang="en-US" sz="2400" dirty="0"/>
              <a:t>Lost key fees</a:t>
            </a:r>
          </a:p>
          <a:p>
            <a:pPr marL="401638" indent="-342900">
              <a:buFont typeface="Arial"/>
              <a:buChar char="•"/>
            </a:pPr>
            <a:r>
              <a:rPr lang="en-US" sz="2400" dirty="0"/>
              <a:t>Returned check fees</a:t>
            </a:r>
          </a:p>
          <a:p>
            <a:pPr marL="401638" indent="-342900">
              <a:buFont typeface="Arial"/>
              <a:buChar char="•"/>
            </a:pPr>
            <a:r>
              <a:rPr lang="en-US" sz="2400" dirty="0"/>
              <a:t>Legal fees</a:t>
            </a:r>
          </a:p>
          <a:p>
            <a:pPr marL="401638" indent="-342900">
              <a:buFont typeface="Arial"/>
              <a:buChar char="•"/>
            </a:pPr>
            <a:r>
              <a:rPr lang="en-US" sz="2400" dirty="0"/>
              <a:t>Security deposits</a:t>
            </a:r>
          </a:p>
          <a:p>
            <a:pPr marL="401638" indent="-342900">
              <a:buFont typeface="Arial"/>
              <a:buChar char="•"/>
            </a:pPr>
            <a:r>
              <a:rPr lang="en-US" sz="2400" dirty="0"/>
              <a:t>Damage fees</a:t>
            </a:r>
          </a:p>
          <a:p>
            <a:pPr marL="401638" indent="-342900">
              <a:buFont typeface="Arial"/>
              <a:buChar char="•"/>
            </a:pPr>
            <a:r>
              <a:rPr lang="en-US" sz="2400" dirty="0"/>
              <a:t>Mandatory savings</a:t>
            </a:r>
          </a:p>
          <a:p>
            <a:pPr marL="401638" indent="-342900">
              <a:buFont typeface="Arial"/>
              <a:buChar char="•"/>
            </a:pPr>
            <a:endParaRPr lang="en-US" dirty="0"/>
          </a:p>
          <a:p>
            <a:pPr marL="401638" indent="-342900"/>
            <a:endParaRPr lang="en-US" dirty="0"/>
          </a:p>
          <a:p>
            <a:pPr marL="58738" indent="0">
              <a:buNone/>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53</a:t>
            </a:fld>
            <a:endParaRPr lang="en-US" dirty="0"/>
          </a:p>
        </p:txBody>
      </p:sp>
      <p:pic>
        <p:nvPicPr>
          <p:cNvPr id="7" name="Content Placeholder 6"/>
          <p:cNvPicPr>
            <a:picLocks noGrp="1"/>
          </p:cNvPicPr>
          <p:nvPr>
            <p:ph sz="half" idx="2"/>
          </p:nvPr>
        </p:nvPicPr>
        <p:blipFill>
          <a:blip r:embed="rId2">
            <a:extLst>
              <a:ext uri="{28A0092B-C50C-407E-A947-70E740481C1C}">
                <a14:useLocalDpi xmlns:a14="http://schemas.microsoft.com/office/drawing/2010/main" val="0"/>
              </a:ext>
            </a:extLst>
          </a:blip>
          <a:srcRect l="15520" r="15520"/>
          <a:stretch>
            <a:fillRect/>
          </a:stretch>
        </p:blipFill>
        <p:spPr bwMode="auto">
          <a:xfrm>
            <a:off x="8320192" y="2736290"/>
            <a:ext cx="2835488" cy="2490244"/>
          </a:xfrm>
          <a:prstGeom prst="rect">
            <a:avLst/>
          </a:prstGeom>
          <a:noFill/>
          <a:ln>
            <a:noFill/>
          </a:ln>
        </p:spPr>
      </p:pic>
      <p:sp>
        <p:nvSpPr>
          <p:cNvPr id="8" name="TextBox 7"/>
          <p:cNvSpPr txBox="1"/>
          <p:nvPr/>
        </p:nvSpPr>
        <p:spPr>
          <a:xfrm>
            <a:off x="1561861" y="6365275"/>
            <a:ext cx="9079226" cy="379581"/>
          </a:xfrm>
          <a:prstGeom prst="rect">
            <a:avLst/>
          </a:prstGeom>
          <a:noFill/>
        </p:spPr>
        <p:txBody>
          <a:bodyPr wrap="square" rtlCol="0">
            <a:spAutoFit/>
          </a:bodyPr>
          <a:lstStyle/>
          <a:p>
            <a:r>
              <a:rPr lang="en-US" dirty="0"/>
              <a:t>Source:  </a:t>
            </a:r>
            <a:r>
              <a:rPr lang="en-US" dirty="0" err="1"/>
              <a:t>CoC</a:t>
            </a:r>
            <a:r>
              <a:rPr lang="en-US" dirty="0"/>
              <a:t> Program Interim Rule Section 578.87(d); HUD AAQ Question ID 75171</a:t>
            </a:r>
          </a:p>
        </p:txBody>
      </p:sp>
    </p:spTree>
    <p:extLst>
      <p:ext uri="{BB962C8B-B14F-4D97-AF65-F5344CB8AC3E}">
        <p14:creationId xmlns:p14="http://schemas.microsoft.com/office/powerpoint/2010/main" val="2776574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02" name="Group 18"/>
          <p:cNvGraphicFramePr>
            <a:graphicFrameLocks noGrp="1"/>
          </p:cNvGraphicFramePr>
          <p:nvPr>
            <p:extLst>
              <p:ext uri="{D42A27DB-BD31-4B8C-83A1-F6EECF244321}">
                <p14:modId xmlns:p14="http://schemas.microsoft.com/office/powerpoint/2010/main" val="3921095524"/>
              </p:ext>
            </p:extLst>
          </p:nvPr>
        </p:nvGraphicFramePr>
        <p:xfrm>
          <a:off x="407642" y="470400"/>
          <a:ext cx="11304205" cy="5550687"/>
        </p:xfrm>
        <a:graphic>
          <a:graphicData uri="http://schemas.openxmlformats.org/drawingml/2006/table">
            <a:tbl>
              <a:tblPr/>
              <a:tblGrid>
                <a:gridCol w="4810300">
                  <a:extLst>
                    <a:ext uri="{9D8B030D-6E8A-4147-A177-3AD203B41FA5}">
                      <a16:colId xmlns:a16="http://schemas.microsoft.com/office/drawing/2014/main" val="20000"/>
                    </a:ext>
                  </a:extLst>
                </a:gridCol>
                <a:gridCol w="6493905">
                  <a:extLst>
                    <a:ext uri="{9D8B030D-6E8A-4147-A177-3AD203B41FA5}">
                      <a16:colId xmlns:a16="http://schemas.microsoft.com/office/drawing/2014/main" val="20001"/>
                    </a:ext>
                  </a:extLst>
                </a:gridCol>
              </a:tblGrid>
              <a:tr h="5515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pitchFamily="34" charset="-128"/>
                        </a:rPr>
                        <a:t>Eligible Costs</a:t>
                      </a:r>
                    </a:p>
                  </a:txBody>
                  <a:tcPr marL="121920" marR="12192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25400" cap="flat" cmpd="sng" algn="ctr">
                      <a:solidFill>
                        <a:srgbClr val="2D2D8A"/>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pitchFamily="34" charset="-128"/>
                        </a:rPr>
                        <a:t>Approved Costs</a:t>
                      </a:r>
                    </a:p>
                  </a:txBody>
                  <a:tcPr marL="121920" marR="12192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25400" cap="flat" cmpd="sng" algn="ctr">
                      <a:solidFill>
                        <a:srgbClr val="2D2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0973">
                <a:tc rowSpan="3">
                  <a:txBody>
                    <a:bodyPr/>
                    <a:lstStyle/>
                    <a:p>
                      <a:pPr marL="0" marR="0" lvl="0" indent="0" algn="ctr" defTabSz="914400" rtl="0" eaLnBrk="1" fontAlgn="base" latinLnBrk="0" hangingPunct="1">
                        <a:lnSpc>
                          <a:spcPct val="105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pitchFamily="34" charset="-128"/>
                        </a:rPr>
                        <a:t>All costs included in the CoC Program interim rule</a:t>
                      </a:r>
                    </a:p>
                  </a:txBody>
                  <a:tcPr marL="121920" marR="121920" anchor="ctr"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254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2D2D8A">
                        <a:alpha val="20000"/>
                      </a:srgbClr>
                    </a:solidFill>
                  </a:tcPr>
                </a:tc>
                <a:tc>
                  <a:txBody>
                    <a:bodyPr/>
                    <a:lstStyle/>
                    <a:p>
                      <a:pPr marL="228600" marR="0" lvl="0" indent="-182563" algn="l" defTabSz="914400" rtl="0" eaLnBrk="1" fontAlgn="base" latinLnBrk="0" hangingPunct="1">
                        <a:lnSpc>
                          <a:spcPct val="110000"/>
                        </a:lnSpc>
                        <a:spcBef>
                          <a:spcPct val="0"/>
                        </a:spcBef>
                        <a:spcAft>
                          <a:spcPct val="0"/>
                        </a:spcAft>
                        <a:buClrTx/>
                        <a:buSzTx/>
                        <a:buFont typeface="Arial" charset="0"/>
                        <a:buChar char="•"/>
                        <a:tabLst/>
                      </a:pPr>
                      <a:r>
                        <a:rPr kumimoji="0" lang="en-US" sz="2400" b="0" i="0" u="none" strike="noStrike" cap="none" normalizeH="0" baseline="0" dirty="0">
                          <a:ln>
                            <a:noFill/>
                          </a:ln>
                          <a:solidFill>
                            <a:schemeClr val="tx1"/>
                          </a:solidFill>
                          <a:effectLst/>
                          <a:latin typeface="Arial" charset="0"/>
                          <a:ea typeface="ＭＳ Ｐゴシック" pitchFamily="34" charset="-128"/>
                        </a:rPr>
                        <a:t>Each project has approved budget line items</a:t>
                      </a:r>
                    </a:p>
                  </a:txBody>
                  <a:tcPr marL="121920" marR="12192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254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2D2D8A">
                        <a:alpha val="20000"/>
                      </a:srgbClr>
                    </a:solidFill>
                  </a:tcPr>
                </a:tc>
                <a:extLst>
                  <a:ext uri="{0D108BD9-81ED-4DB2-BD59-A6C34878D82A}">
                    <a16:rowId xmlns:a16="http://schemas.microsoft.com/office/drawing/2014/main" val="10001"/>
                  </a:ext>
                </a:extLst>
              </a:tr>
              <a:tr h="1036851">
                <a:tc vMerge="1">
                  <a:txBody>
                    <a:bodyPr/>
                    <a:lstStyle/>
                    <a:p>
                      <a:endParaRPr lang="en-US"/>
                    </a:p>
                  </a:txBody>
                  <a:tcPr/>
                </a:tc>
                <a:tc>
                  <a:txBody>
                    <a:bodyPr/>
                    <a:lstStyle/>
                    <a:p>
                      <a:pPr marL="228600" marR="0" lvl="0" indent="-182563" algn="l" defTabSz="914400" rtl="0" eaLnBrk="1" fontAlgn="base" latinLnBrk="0" hangingPunct="1">
                        <a:lnSpc>
                          <a:spcPct val="105000"/>
                        </a:lnSpc>
                        <a:spcBef>
                          <a:spcPct val="0"/>
                        </a:spcBef>
                        <a:spcAft>
                          <a:spcPct val="0"/>
                        </a:spcAft>
                        <a:buClrTx/>
                        <a:buSzTx/>
                        <a:buFont typeface="Arial" charset="0"/>
                        <a:buChar char="•"/>
                        <a:tabLst/>
                      </a:pPr>
                      <a:r>
                        <a:rPr kumimoji="0" lang="en-US" sz="2400" b="0" i="0" u="none" strike="noStrike" cap="none" normalizeH="0" baseline="0" dirty="0">
                          <a:ln>
                            <a:noFill/>
                          </a:ln>
                          <a:solidFill>
                            <a:schemeClr val="tx1"/>
                          </a:solidFill>
                          <a:effectLst/>
                          <a:latin typeface="Arial" charset="0"/>
                          <a:ea typeface="ＭＳ Ｐゴシック" pitchFamily="34" charset="-128"/>
                        </a:rPr>
                        <a:t>Recipients may only spend CoC Program funds on approved costs</a:t>
                      </a:r>
                    </a:p>
                  </a:txBody>
                  <a:tcPr marL="121920" marR="12192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81346">
                <a:tc vMerge="1">
                  <a:txBody>
                    <a:bodyPr/>
                    <a:lstStyle/>
                    <a:p>
                      <a:endParaRPr lang="en-US"/>
                    </a:p>
                  </a:txBody>
                  <a:tcPr/>
                </a:tc>
                <a:tc>
                  <a:txBody>
                    <a:bodyPr/>
                    <a:lstStyle/>
                    <a:p>
                      <a:pPr marL="228600" marR="0" lvl="0" indent="-182563" algn="l" defTabSz="914400" rtl="0" eaLnBrk="1" fontAlgn="base" latinLnBrk="0" hangingPunct="1">
                        <a:lnSpc>
                          <a:spcPct val="105000"/>
                        </a:lnSpc>
                        <a:spcBef>
                          <a:spcPct val="0"/>
                        </a:spcBef>
                        <a:spcAft>
                          <a:spcPct val="0"/>
                        </a:spcAft>
                        <a:buClrTx/>
                        <a:buSzTx/>
                        <a:buFont typeface="Arial" charset="0"/>
                        <a:buChar char="•"/>
                        <a:tabLst/>
                      </a:pPr>
                      <a:r>
                        <a:rPr kumimoji="0" lang="en-US" sz="2400" b="0" i="0" u="none" strike="noStrike" cap="none" normalizeH="0" baseline="0" dirty="0">
                          <a:ln>
                            <a:noFill/>
                          </a:ln>
                          <a:solidFill>
                            <a:schemeClr val="tx1"/>
                          </a:solidFill>
                          <a:effectLst/>
                          <a:latin typeface="Arial" charset="0"/>
                          <a:ea typeface="ＭＳ Ｐゴシック" pitchFamily="34" charset="-128"/>
                        </a:rPr>
                        <a:t>HUD approval is required to amend the budget to spend money on CoC Program eligible costs other than those that were included in the project budget approved through the application process</a:t>
                      </a:r>
                    </a:p>
                  </a:txBody>
                  <a:tcPr marL="121920" marR="121920" horzOverflow="overflow">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lnTlToBr>
                      <a:noFill/>
                    </a:lnTlToBr>
                    <a:lnBlToTr>
                      <a:noFill/>
                    </a:lnBlToTr>
                    <a:solidFill>
                      <a:srgbClr val="2D2D8A">
                        <a:alpha val="20000"/>
                      </a:srgbClr>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54</a:t>
            </a:fld>
            <a:endParaRPr lang="en-US" dirty="0"/>
          </a:p>
        </p:txBody>
      </p:sp>
    </p:spTree>
    <p:extLst>
      <p:ext uri="{BB962C8B-B14F-4D97-AF65-F5344CB8AC3E}">
        <p14:creationId xmlns:p14="http://schemas.microsoft.com/office/powerpoint/2010/main" val="4057119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8"/>
          <p:cNvSpPr>
            <a:spLocks noGrp="1" noChangeArrowheads="1"/>
          </p:cNvSpPr>
          <p:nvPr>
            <p:ph type="title"/>
          </p:nvPr>
        </p:nvSpPr>
        <p:spPr/>
        <p:txBody>
          <a:bodyPr/>
          <a:lstStyle/>
          <a:p>
            <a:pPr eaLnBrk="1" hangingPunct="1"/>
            <a:r>
              <a:rPr lang="en-US" dirty="0"/>
              <a:t>Determining Costs</a:t>
            </a:r>
          </a:p>
        </p:txBody>
      </p:sp>
      <p:sp>
        <p:nvSpPr>
          <p:cNvPr id="119811" name="Rectangle 9"/>
          <p:cNvSpPr>
            <a:spLocks noGrp="1" noChangeArrowheads="1"/>
          </p:cNvSpPr>
          <p:nvPr>
            <p:ph type="body" idx="1"/>
          </p:nvPr>
        </p:nvSpPr>
        <p:spPr>
          <a:xfrm>
            <a:off x="1122293" y="2166726"/>
            <a:ext cx="10358508" cy="3600986"/>
          </a:xfrm>
        </p:spPr>
        <p:txBody>
          <a:bodyPr>
            <a:normAutofit/>
          </a:bodyPr>
          <a:lstStyle/>
          <a:p>
            <a:pPr eaLnBrk="1" hangingPunct="1"/>
            <a:r>
              <a:rPr lang="en-US" sz="2800" dirty="0"/>
              <a:t>Costs are only eligible if they are:</a:t>
            </a:r>
          </a:p>
          <a:p>
            <a:pPr lvl="1" eaLnBrk="1" hangingPunct="1"/>
            <a:r>
              <a:rPr lang="en-US" sz="2800" dirty="0"/>
              <a:t>Associated with a HUD-eligible client</a:t>
            </a:r>
          </a:p>
          <a:p>
            <a:pPr lvl="1" eaLnBrk="1" hangingPunct="1"/>
            <a:r>
              <a:rPr lang="en-US" sz="2800" dirty="0"/>
              <a:t>One of the SNAPS eligible activities</a:t>
            </a:r>
          </a:p>
          <a:p>
            <a:pPr lvl="1" eaLnBrk="1" hangingPunct="1"/>
            <a:r>
              <a:rPr lang="en-US" sz="2800" dirty="0"/>
              <a:t>Delineated in the Technical Submission and the approved budget</a:t>
            </a:r>
          </a:p>
          <a:p>
            <a:pPr lvl="1" eaLnBrk="1" hangingPunct="1"/>
            <a:r>
              <a:rPr lang="en-US" sz="2800" dirty="0"/>
              <a:t>Documented</a:t>
            </a:r>
          </a:p>
          <a:p>
            <a:pPr lvl="1" eaLnBrk="1" hangingPunct="1"/>
            <a:r>
              <a:rPr lang="en-US" sz="2800" dirty="0"/>
              <a:t>Reasonable, allowable and allocable</a:t>
            </a:r>
          </a:p>
        </p:txBody>
      </p:sp>
      <p:pic>
        <p:nvPicPr>
          <p:cNvPr id="2" name="Picture 1"/>
          <p:cNvPicPr>
            <a:picLocks noChangeAspect="1"/>
          </p:cNvPicPr>
          <p:nvPr/>
        </p:nvPicPr>
        <p:blipFill>
          <a:blip r:embed="rId2"/>
          <a:stretch>
            <a:fillRect/>
          </a:stretch>
        </p:blipFill>
        <p:spPr>
          <a:xfrm>
            <a:off x="8682993" y="559311"/>
            <a:ext cx="2870555" cy="2832450"/>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55</a:t>
            </a:fld>
            <a:endParaRPr lang="en-US" dirty="0"/>
          </a:p>
        </p:txBody>
      </p:sp>
    </p:spTree>
    <p:extLst>
      <p:ext uri="{BB962C8B-B14F-4D97-AF65-F5344CB8AC3E}">
        <p14:creationId xmlns:p14="http://schemas.microsoft.com/office/powerpoint/2010/main" val="20009792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2"/>
          <p:cNvSpPr>
            <a:spLocks noGrp="1" noChangeArrowheads="1"/>
          </p:cNvSpPr>
          <p:nvPr>
            <p:ph type="title"/>
          </p:nvPr>
        </p:nvSpPr>
        <p:spPr/>
        <p:txBody>
          <a:bodyPr/>
          <a:lstStyle/>
          <a:p>
            <a:pPr eaLnBrk="1" hangingPunct="1"/>
            <a:r>
              <a:rPr lang="en-US" dirty="0"/>
              <a:t>Determining Cost Eligibility</a:t>
            </a:r>
          </a:p>
        </p:txBody>
      </p:sp>
      <p:sp>
        <p:nvSpPr>
          <p:cNvPr id="328717" name="Rectangle 13"/>
          <p:cNvSpPr>
            <a:spLocks noGrp="1" noChangeArrowheads="1"/>
          </p:cNvSpPr>
          <p:nvPr>
            <p:ph type="body" idx="1"/>
          </p:nvPr>
        </p:nvSpPr>
        <p:spPr>
          <a:xfrm>
            <a:off x="1097280" y="2096794"/>
            <a:ext cx="10058400" cy="4023360"/>
          </a:xfrm>
        </p:spPr>
        <p:txBody>
          <a:bodyPr>
            <a:normAutofit/>
          </a:bodyPr>
          <a:lstStyle/>
          <a:p>
            <a:pPr marL="341313" indent="-223838" eaLnBrk="1" hangingPunct="1">
              <a:buFont typeface="Wingdings" charset="2"/>
              <a:buChar char="ü"/>
            </a:pPr>
            <a:r>
              <a:rPr lang="en-US" sz="2800" dirty="0"/>
              <a:t>If properly procured, cost is reasonable </a:t>
            </a:r>
          </a:p>
          <a:p>
            <a:pPr marL="341313" indent="-223838" eaLnBrk="1" hangingPunct="1">
              <a:buFont typeface="Wingdings" charset="2"/>
              <a:buChar char="ü"/>
            </a:pPr>
            <a:r>
              <a:rPr lang="en-US" sz="2800" dirty="0"/>
              <a:t>If on approved budget, cost is allowable</a:t>
            </a:r>
          </a:p>
          <a:p>
            <a:pPr marL="341313" indent="-223838" eaLnBrk="1" hangingPunct="1">
              <a:buFont typeface="Wingdings" charset="2"/>
              <a:buChar char="ü"/>
            </a:pPr>
            <a:r>
              <a:rPr lang="en-US" sz="2800" dirty="0"/>
              <a:t>If directly linked to grant, cost is allocable</a:t>
            </a:r>
            <a:br>
              <a:rPr lang="en-US" sz="2800" dirty="0"/>
            </a:br>
            <a:endParaRPr lang="en-US" sz="2800" dirty="0"/>
          </a:p>
          <a:p>
            <a:pPr eaLnBrk="1" hangingPunct="1"/>
            <a:r>
              <a:rPr lang="en-US" sz="2800" dirty="0"/>
              <a:t>If costs are reasonable, allowable and allocable…they are eligible for federal reimbursement</a:t>
            </a:r>
          </a:p>
        </p:txBody>
      </p:sp>
      <p:pic>
        <p:nvPicPr>
          <p:cNvPr id="2" name="Picture 1"/>
          <p:cNvPicPr>
            <a:picLocks noChangeAspect="1"/>
          </p:cNvPicPr>
          <p:nvPr/>
        </p:nvPicPr>
        <p:blipFill>
          <a:blip r:embed="rId2"/>
          <a:stretch>
            <a:fillRect/>
          </a:stretch>
        </p:blipFill>
        <p:spPr>
          <a:xfrm>
            <a:off x="8040475" y="546613"/>
            <a:ext cx="2832100" cy="2870200"/>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56</a:t>
            </a:fld>
            <a:endParaRPr lang="en-US" dirty="0"/>
          </a:p>
        </p:txBody>
      </p:sp>
    </p:spTree>
    <p:extLst>
      <p:ext uri="{BB962C8B-B14F-4D97-AF65-F5344CB8AC3E}">
        <p14:creationId xmlns:p14="http://schemas.microsoft.com/office/powerpoint/2010/main" val="26684166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a:t>
            </a:r>
          </a:p>
        </p:txBody>
      </p:sp>
      <p:sp>
        <p:nvSpPr>
          <p:cNvPr id="6" name="Content Placeholder 5"/>
          <p:cNvSpPr>
            <a:spLocks noGrp="1"/>
          </p:cNvSpPr>
          <p:nvPr>
            <p:ph sz="half" idx="1"/>
          </p:nvPr>
        </p:nvSpPr>
        <p:spPr>
          <a:xfrm>
            <a:off x="1097279" y="1845733"/>
            <a:ext cx="7602430" cy="4358949"/>
          </a:xfrm>
        </p:spPr>
        <p:txBody>
          <a:bodyPr>
            <a:noAutofit/>
          </a:bodyPr>
          <a:lstStyle/>
          <a:p>
            <a:r>
              <a:rPr lang="en-US" sz="2300" dirty="0"/>
              <a:t>May a project hold participant rent payments in reserves?</a:t>
            </a:r>
          </a:p>
          <a:p>
            <a:r>
              <a:rPr lang="en-US" sz="2300" dirty="0">
                <a:solidFill>
                  <a:srgbClr val="FF0000"/>
                </a:solidFill>
              </a:rPr>
              <a:t>No.  Program income must be used for eligible expenses during the operating year in which it was received.</a:t>
            </a:r>
          </a:p>
          <a:p>
            <a:r>
              <a:rPr lang="en-US" sz="2300" dirty="0">
                <a:solidFill>
                  <a:schemeClr val="tx1"/>
                </a:solidFill>
              </a:rPr>
              <a:t>Must a project expend program income on only costs approved in its budget?</a:t>
            </a:r>
          </a:p>
          <a:p>
            <a:r>
              <a:rPr lang="en-US" sz="2300" dirty="0">
                <a:solidFill>
                  <a:srgbClr val="FF0000"/>
                </a:solidFill>
              </a:rPr>
              <a:t>No.  Program income may be expended on any expense defined as eligible in the </a:t>
            </a:r>
            <a:r>
              <a:rPr lang="en-US" sz="2300" dirty="0" err="1">
                <a:solidFill>
                  <a:srgbClr val="FF0000"/>
                </a:solidFill>
              </a:rPr>
              <a:t>CoC</a:t>
            </a:r>
            <a:r>
              <a:rPr lang="en-US" sz="2300" dirty="0">
                <a:solidFill>
                  <a:srgbClr val="FF0000"/>
                </a:solidFill>
              </a:rPr>
              <a:t> Program Interim Rule.</a:t>
            </a:r>
          </a:p>
          <a:p>
            <a:r>
              <a:rPr lang="en-US" sz="2300" dirty="0">
                <a:solidFill>
                  <a:schemeClr val="tx1"/>
                </a:solidFill>
              </a:rPr>
              <a:t>What risks does a project face if they charge an ineligible expense?</a:t>
            </a:r>
          </a:p>
          <a:p>
            <a:r>
              <a:rPr lang="en-US" sz="2300" dirty="0">
                <a:solidFill>
                  <a:srgbClr val="FF0000"/>
                </a:solidFill>
              </a:rPr>
              <a:t>HUD may issue a monitoring finding and recapture the funds.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57</a:t>
            </a:fld>
            <a:endParaRPr lang="en-US" dirty="0"/>
          </a:p>
        </p:txBody>
      </p:sp>
      <p:pic>
        <p:nvPicPr>
          <p:cNvPr id="8" name="Content Placeholder 7"/>
          <p:cNvPicPr>
            <a:picLocks noGrp="1"/>
          </p:cNvPicPr>
          <p:nvPr>
            <p:ph sz="half" idx="2"/>
          </p:nvPr>
        </p:nvPicPr>
        <p:blipFill rotWithShape="1">
          <a:blip r:embed="rId2">
            <a:extLst>
              <a:ext uri="{28A0092B-C50C-407E-A947-70E740481C1C}">
                <a14:useLocalDpi xmlns:a14="http://schemas.microsoft.com/office/drawing/2010/main" val="0"/>
              </a:ext>
            </a:extLst>
          </a:blip>
          <a:srcRect l="29209" r="30088" b="14156"/>
          <a:stretch/>
        </p:blipFill>
        <p:spPr bwMode="auto">
          <a:xfrm>
            <a:off x="8831080" y="2721692"/>
            <a:ext cx="2583639" cy="2388048"/>
          </a:xfrm>
          <a:prstGeom prst="rect">
            <a:avLst/>
          </a:prstGeom>
          <a:noFill/>
          <a:ln>
            <a:noFill/>
          </a:ln>
        </p:spPr>
      </p:pic>
    </p:spTree>
    <p:extLst>
      <p:ext uri="{BB962C8B-B14F-4D97-AF65-F5344CB8AC3E}">
        <p14:creationId xmlns:p14="http://schemas.microsoft.com/office/powerpoint/2010/main" val="223682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Eligible Costs – Rental Assistance</a:t>
            </a:r>
          </a:p>
        </p:txBody>
      </p:sp>
      <p:sp>
        <p:nvSpPr>
          <p:cNvPr id="4" name="Content Placeholder 3"/>
          <p:cNvSpPr>
            <a:spLocks noGrp="1"/>
          </p:cNvSpPr>
          <p:nvPr>
            <p:ph sz="half" idx="1"/>
          </p:nvPr>
        </p:nvSpPr>
        <p:spPr>
          <a:xfrm>
            <a:off x="1097279" y="1845733"/>
            <a:ext cx="5815971" cy="4285953"/>
          </a:xfrm>
        </p:spPr>
        <p:txBody>
          <a:bodyPr>
            <a:noAutofit/>
          </a:bodyPr>
          <a:lstStyle/>
          <a:p>
            <a:pPr marL="341313" indent="-282575">
              <a:buFont typeface="Arial"/>
              <a:buChar char="•"/>
            </a:pPr>
            <a:r>
              <a:rPr lang="en-US" sz="2400" dirty="0"/>
              <a:t>Can pay up to 100% of the rent (if participant has no income)</a:t>
            </a:r>
          </a:p>
          <a:p>
            <a:pPr marL="341313" indent="-282575">
              <a:buFont typeface="Arial"/>
              <a:buChar char="•"/>
            </a:pPr>
            <a:r>
              <a:rPr lang="en-US" sz="2400" dirty="0"/>
              <a:t>May also be used for:</a:t>
            </a:r>
          </a:p>
          <a:p>
            <a:pPr lvl="1">
              <a:buFont typeface="Wingdings" charset="2"/>
              <a:buChar char="ü"/>
            </a:pPr>
            <a:r>
              <a:rPr lang="en-US" sz="2400" dirty="0"/>
              <a:t>Security deposit (up to 2 months)</a:t>
            </a:r>
          </a:p>
          <a:p>
            <a:pPr lvl="1">
              <a:buFont typeface="Wingdings" charset="2"/>
              <a:buChar char="ü"/>
            </a:pPr>
            <a:r>
              <a:rPr lang="en-US" sz="2400" dirty="0"/>
              <a:t>First and last month’s rent</a:t>
            </a:r>
          </a:p>
          <a:p>
            <a:pPr lvl="1">
              <a:buFont typeface="Wingdings" charset="2"/>
              <a:buChar char="ü"/>
            </a:pPr>
            <a:r>
              <a:rPr lang="en-US" sz="2400" dirty="0"/>
              <a:t>Damages due to participant action (not to exceed one month’s rent, one time/participant/unit only at exit from unit)</a:t>
            </a:r>
          </a:p>
          <a:p>
            <a:pPr lvl="1">
              <a:buFont typeface="Wingdings" charset="2"/>
              <a:buChar char="ü"/>
            </a:pPr>
            <a:r>
              <a:rPr lang="en-US" sz="2400" dirty="0"/>
              <a:t>Administering Rental Assistance (HQS inspections, rent calculation, rent reasonableness)</a:t>
            </a:r>
          </a:p>
        </p:txBody>
      </p:sp>
      <p:pic>
        <p:nvPicPr>
          <p:cNvPr id="6" name="Content Placeholder 5"/>
          <p:cNvPicPr>
            <a:picLocks noGrp="1" noChangeAspect="1"/>
          </p:cNvPicPr>
          <p:nvPr>
            <p:ph sz="half" idx="2"/>
          </p:nvPr>
        </p:nvPicPr>
        <p:blipFill>
          <a:blip r:embed="rId2"/>
          <a:srcRect l="10551" r="10551"/>
          <a:stretch>
            <a:fillRect/>
          </a:stretch>
        </p:blipFill>
        <p:spPr>
          <a:xfrm>
            <a:off x="7403962" y="2451808"/>
            <a:ext cx="3751719" cy="3056956"/>
          </a:xfrm>
        </p:spPr>
      </p:pic>
      <p:sp>
        <p:nvSpPr>
          <p:cNvPr id="2" name="Slide Number Placeholder 1"/>
          <p:cNvSpPr>
            <a:spLocks noGrp="1"/>
          </p:cNvSpPr>
          <p:nvPr>
            <p:ph type="sldNum" sz="quarter" idx="12"/>
          </p:nvPr>
        </p:nvSpPr>
        <p:spPr/>
        <p:txBody>
          <a:bodyPr/>
          <a:lstStyle/>
          <a:p>
            <a:fld id="{4FAB73BC-B049-4115-A692-8D63A059BFB8}" type="slidenum">
              <a:rPr lang="en-US" smtClean="0"/>
              <a:pPr/>
              <a:t>58</a:t>
            </a:fld>
            <a:endParaRPr lang="en-US" dirty="0"/>
          </a:p>
        </p:txBody>
      </p:sp>
    </p:spTree>
    <p:extLst>
      <p:ext uri="{BB962C8B-B14F-4D97-AF65-F5344CB8AC3E}">
        <p14:creationId xmlns:p14="http://schemas.microsoft.com/office/powerpoint/2010/main" val="736658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Eligible Costs – Rental Assistance</a:t>
            </a:r>
          </a:p>
        </p:txBody>
      </p:sp>
      <p:sp>
        <p:nvSpPr>
          <p:cNvPr id="4" name="Content Placeholder 3"/>
          <p:cNvSpPr>
            <a:spLocks noGrp="1"/>
          </p:cNvSpPr>
          <p:nvPr>
            <p:ph sz="half" idx="1"/>
          </p:nvPr>
        </p:nvSpPr>
        <p:spPr>
          <a:xfrm>
            <a:off x="1097279" y="1845734"/>
            <a:ext cx="5960299" cy="4023360"/>
          </a:xfrm>
        </p:spPr>
        <p:txBody>
          <a:bodyPr>
            <a:noAutofit/>
          </a:bodyPr>
          <a:lstStyle/>
          <a:p>
            <a:pPr marL="398463" lvl="1" indent="-341313">
              <a:buFont typeface="Arial"/>
              <a:buChar char="•"/>
            </a:pPr>
            <a:r>
              <a:rPr lang="en-US" sz="2400" dirty="0"/>
              <a:t>Assistance may continue:</a:t>
            </a:r>
          </a:p>
          <a:p>
            <a:pPr lvl="2">
              <a:buFont typeface="Wingdings" charset="2"/>
              <a:buChar char="ü"/>
            </a:pPr>
            <a:r>
              <a:rPr lang="en-US" sz="2400" dirty="0"/>
              <a:t>A maximum of 30 days from the end of the month in which the unit was vacated, unless unit is occupied by another eligible person.</a:t>
            </a:r>
          </a:p>
          <a:p>
            <a:pPr lvl="2">
              <a:buFont typeface="Wingdings" charset="2"/>
              <a:buChar char="ü"/>
            </a:pPr>
            <a:r>
              <a:rPr lang="en-US" sz="2400" dirty="0"/>
              <a:t>When  a participant is staying in an institution for less than 90 days. </a:t>
            </a:r>
          </a:p>
          <a:p>
            <a:pPr marL="407988" lvl="2" indent="-350838">
              <a:buFont typeface="Arial"/>
              <a:buChar char="•"/>
            </a:pPr>
            <a:r>
              <a:rPr lang="pl-PL" sz="2400" dirty="0" err="1"/>
              <a:t>If</a:t>
            </a:r>
            <a:r>
              <a:rPr lang="pl-PL" sz="2400" dirty="0"/>
              <a:t> the </a:t>
            </a:r>
            <a:r>
              <a:rPr lang="pl-PL" sz="2400" dirty="0" err="1"/>
              <a:t>qualifying</a:t>
            </a:r>
            <a:r>
              <a:rPr lang="pl-PL" sz="2400" dirty="0"/>
              <a:t> </a:t>
            </a:r>
            <a:r>
              <a:rPr lang="pl-PL" sz="2400" dirty="0" err="1"/>
              <a:t>household</a:t>
            </a:r>
            <a:r>
              <a:rPr lang="pl-PL" sz="2400" dirty="0"/>
              <a:t> </a:t>
            </a:r>
            <a:r>
              <a:rPr lang="pl-PL" sz="2400" dirty="0" err="1"/>
              <a:t>member</a:t>
            </a:r>
            <a:r>
              <a:rPr lang="pl-PL" sz="2400" dirty="0"/>
              <a:t> </a:t>
            </a:r>
            <a:r>
              <a:rPr lang="pl-PL" sz="2400" dirty="0" err="1"/>
              <a:t>has</a:t>
            </a:r>
            <a:r>
              <a:rPr lang="pl-PL" sz="2400" dirty="0"/>
              <a:t> </a:t>
            </a:r>
            <a:r>
              <a:rPr lang="pl-PL" sz="2400" dirty="0" err="1"/>
              <a:t>died</a:t>
            </a:r>
            <a:r>
              <a:rPr lang="pl-PL" sz="2400" dirty="0"/>
              <a:t> </a:t>
            </a:r>
            <a:r>
              <a:rPr lang="pl-PL" sz="2400" dirty="0" err="1"/>
              <a:t>or</a:t>
            </a:r>
            <a:r>
              <a:rPr lang="pl-PL" sz="2400" dirty="0"/>
              <a:t> </a:t>
            </a:r>
            <a:r>
              <a:rPr lang="pl-PL" sz="2400" dirty="0" err="1"/>
              <a:t>been</a:t>
            </a:r>
            <a:r>
              <a:rPr lang="pl-PL" sz="2400" dirty="0"/>
              <a:t> </a:t>
            </a:r>
            <a:r>
              <a:rPr lang="pl-PL" sz="2400" dirty="0" err="1"/>
              <a:t>institutionalized</a:t>
            </a:r>
            <a:r>
              <a:rPr lang="pl-PL" sz="2400" dirty="0"/>
              <a:t> for </a:t>
            </a:r>
            <a:r>
              <a:rPr lang="pl-PL" sz="2400" dirty="0" err="1"/>
              <a:t>more</a:t>
            </a:r>
            <a:r>
              <a:rPr lang="pl-PL" sz="2400" dirty="0"/>
              <a:t> </a:t>
            </a:r>
            <a:r>
              <a:rPr lang="pl-PL" sz="2400" dirty="0" err="1"/>
              <a:t>than</a:t>
            </a:r>
            <a:r>
              <a:rPr lang="pl-PL" sz="2400" dirty="0"/>
              <a:t> 90 </a:t>
            </a:r>
            <a:r>
              <a:rPr lang="pl-PL" sz="2400" dirty="0" err="1"/>
              <a:t>days</a:t>
            </a:r>
            <a:r>
              <a:rPr lang="pl-PL" sz="2400" dirty="0"/>
              <a:t>, </a:t>
            </a:r>
            <a:r>
              <a:rPr lang="pl-PL" sz="2400" dirty="0" err="1"/>
              <a:t>assistance</a:t>
            </a:r>
            <a:r>
              <a:rPr lang="pl-PL" sz="2400" dirty="0"/>
              <a:t> </a:t>
            </a:r>
            <a:r>
              <a:rPr lang="pl-PL" sz="2400" dirty="0" err="1"/>
              <a:t>may</a:t>
            </a:r>
            <a:r>
              <a:rPr lang="pl-PL" sz="2400" dirty="0"/>
              <a:t> </a:t>
            </a:r>
            <a:r>
              <a:rPr lang="pl-PL" sz="2400" dirty="0" err="1"/>
              <a:t>continue</a:t>
            </a:r>
            <a:r>
              <a:rPr lang="pl-PL" sz="2400" dirty="0"/>
              <a:t> </a:t>
            </a:r>
            <a:r>
              <a:rPr lang="pl-PL" sz="2400" dirty="0" err="1"/>
              <a:t>until</a:t>
            </a:r>
            <a:r>
              <a:rPr lang="pl-PL" sz="2400" dirty="0"/>
              <a:t> </a:t>
            </a:r>
            <a:r>
              <a:rPr lang="pl-PL" sz="2400" dirty="0" err="1"/>
              <a:t>lease</a:t>
            </a:r>
            <a:r>
              <a:rPr lang="pl-PL" sz="2400" dirty="0"/>
              <a:t> </a:t>
            </a:r>
            <a:r>
              <a:rPr lang="pl-PL" sz="2400" dirty="0" err="1"/>
              <a:t>expiration</a:t>
            </a:r>
            <a:r>
              <a:rPr lang="pl-PL" sz="2400" dirty="0"/>
              <a:t>.</a:t>
            </a:r>
            <a:endParaRPr lang="en-US" sz="2400" dirty="0"/>
          </a:p>
        </p:txBody>
      </p:sp>
      <p:pic>
        <p:nvPicPr>
          <p:cNvPr id="6" name="Content Placeholder 5"/>
          <p:cNvPicPr>
            <a:picLocks noGrp="1" noChangeAspect="1"/>
          </p:cNvPicPr>
          <p:nvPr>
            <p:ph sz="half" idx="2"/>
          </p:nvPr>
        </p:nvPicPr>
        <p:blipFill>
          <a:blip r:embed="rId2"/>
          <a:srcRect l="4035" r="4035"/>
          <a:stretch>
            <a:fillRect/>
          </a:stretch>
        </p:blipFill>
        <p:spPr>
          <a:xfrm>
            <a:off x="7140436" y="2249786"/>
            <a:ext cx="3986379" cy="3248161"/>
          </a:xfrm>
        </p:spPr>
      </p:pic>
      <p:sp>
        <p:nvSpPr>
          <p:cNvPr id="2" name="Slide Number Placeholder 1"/>
          <p:cNvSpPr>
            <a:spLocks noGrp="1"/>
          </p:cNvSpPr>
          <p:nvPr>
            <p:ph type="sldNum" sz="quarter" idx="12"/>
          </p:nvPr>
        </p:nvSpPr>
        <p:spPr/>
        <p:txBody>
          <a:bodyPr/>
          <a:lstStyle/>
          <a:p>
            <a:fld id="{4FAB73BC-B049-4115-A692-8D63A059BFB8}" type="slidenum">
              <a:rPr lang="en-US" smtClean="0"/>
              <a:pPr/>
              <a:t>59</a:t>
            </a:fld>
            <a:endParaRPr lang="en-US" dirty="0"/>
          </a:p>
        </p:txBody>
      </p:sp>
    </p:spTree>
    <p:extLst>
      <p:ext uri="{BB962C8B-B14F-4D97-AF65-F5344CB8AC3E}">
        <p14:creationId xmlns:p14="http://schemas.microsoft.com/office/powerpoint/2010/main" val="246305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Income Verification &amp; Rent Calculation</a:t>
            </a:r>
          </a:p>
        </p:txBody>
      </p:sp>
      <p:sp>
        <p:nvSpPr>
          <p:cNvPr id="11" name="Text Placeholder 10"/>
          <p:cNvSpPr>
            <a:spLocks noGrp="1"/>
          </p:cNvSpPr>
          <p:nvPr>
            <p:ph type="body" idx="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4FAB73BC-B049-4115-A692-8D63A059BFB8}" type="slidenum">
              <a:rPr lang="en-US" smtClean="0"/>
              <a:pPr/>
              <a:t>6</a:t>
            </a:fld>
            <a:endParaRPr lang="en-US" dirty="0"/>
          </a:p>
        </p:txBody>
      </p:sp>
      <p:pic>
        <p:nvPicPr>
          <p:cNvPr id="12" name="Picture 11"/>
          <p:cNvPicPr>
            <a:picLocks noChangeAspect="1"/>
          </p:cNvPicPr>
          <p:nvPr/>
        </p:nvPicPr>
        <p:blipFill>
          <a:blip r:embed="rId2"/>
          <a:stretch>
            <a:fillRect/>
          </a:stretch>
        </p:blipFill>
        <p:spPr>
          <a:xfrm>
            <a:off x="8120515" y="3632912"/>
            <a:ext cx="3213100" cy="2527300"/>
          </a:xfrm>
          <a:prstGeom prst="rect">
            <a:avLst/>
          </a:prstGeom>
        </p:spPr>
      </p:pic>
    </p:spTree>
    <p:extLst>
      <p:ext uri="{BB962C8B-B14F-4D97-AF65-F5344CB8AC3E}">
        <p14:creationId xmlns:p14="http://schemas.microsoft.com/office/powerpoint/2010/main" val="2232743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Costs - Leasing</a:t>
            </a:r>
          </a:p>
        </p:txBody>
      </p:sp>
      <p:sp>
        <p:nvSpPr>
          <p:cNvPr id="3" name="Content Placeholder 2"/>
          <p:cNvSpPr>
            <a:spLocks noGrp="1"/>
          </p:cNvSpPr>
          <p:nvPr>
            <p:ph sz="half" idx="1"/>
          </p:nvPr>
        </p:nvSpPr>
        <p:spPr>
          <a:xfrm>
            <a:off x="1097279" y="1845735"/>
            <a:ext cx="6212383" cy="4327389"/>
          </a:xfrm>
        </p:spPr>
        <p:txBody>
          <a:bodyPr>
            <a:normAutofit lnSpcReduction="10000"/>
          </a:bodyPr>
          <a:lstStyle/>
          <a:p>
            <a:pPr marL="341313" indent="-282575">
              <a:buFont typeface="Arial"/>
              <a:buChar char="•"/>
            </a:pPr>
            <a:r>
              <a:rPr lang="en-US" sz="2600" dirty="0"/>
              <a:t>Can pay up to 100% of the rent (regardless of participant income)</a:t>
            </a:r>
          </a:p>
          <a:p>
            <a:pPr marL="341313" indent="-282575">
              <a:buFont typeface="Arial"/>
              <a:buChar char="•"/>
            </a:pPr>
            <a:r>
              <a:rPr lang="en-US" sz="2400" dirty="0"/>
              <a:t>May also be used for:</a:t>
            </a:r>
          </a:p>
          <a:p>
            <a:pPr lvl="1">
              <a:buFont typeface="Wingdings" charset="2"/>
              <a:buChar char="ü"/>
            </a:pPr>
            <a:r>
              <a:rPr lang="en-US" sz="2400" dirty="0"/>
              <a:t>Security deposit (up to 2 months) </a:t>
            </a:r>
            <a:r>
              <a:rPr lang="mr-IN" sz="2400" dirty="0"/>
              <a:t>–</a:t>
            </a:r>
            <a:r>
              <a:rPr lang="en-US" sz="2400" dirty="0"/>
              <a:t> additional damages beyond security not eligible</a:t>
            </a:r>
          </a:p>
          <a:p>
            <a:pPr lvl="1">
              <a:buFont typeface="Wingdings" charset="2"/>
              <a:buChar char="ü"/>
            </a:pPr>
            <a:r>
              <a:rPr lang="en-US" sz="2400" dirty="0"/>
              <a:t>First and last month’s rent</a:t>
            </a:r>
          </a:p>
          <a:p>
            <a:pPr lvl="1">
              <a:buFont typeface="Wingdings" charset="2"/>
              <a:buChar char="ü"/>
            </a:pPr>
            <a:r>
              <a:rPr lang="en-US" sz="2400" dirty="0"/>
              <a:t>Administering Rental Assistance (HQS inspections, rent calculation, rent reasonableness)</a:t>
            </a:r>
          </a:p>
          <a:p>
            <a:r>
              <a:rPr lang="en-US" dirty="0"/>
              <a:t>“Leasing vs. Rental Assistance: Determining How to Classify Your Project on the GIW" at:  </a:t>
            </a:r>
            <a:r>
              <a:rPr lang="en-US" sz="1600" dirty="0"/>
              <a:t> http://</a:t>
            </a:r>
            <a:r>
              <a:rPr lang="en-US" sz="1600" dirty="0" err="1"/>
              <a:t>www.hudhre.info</a:t>
            </a:r>
            <a:r>
              <a:rPr lang="en-US" sz="1600" dirty="0"/>
              <a:t>/</a:t>
            </a:r>
            <a:r>
              <a:rPr lang="en-US" sz="1600" dirty="0" err="1"/>
              <a:t>index.cfm?do</a:t>
            </a:r>
            <a:r>
              <a:rPr lang="en-US" sz="1600" dirty="0"/>
              <a:t>=</a:t>
            </a:r>
            <a:r>
              <a:rPr lang="en-US" sz="1600" dirty="0" err="1"/>
              <a:t>viewResource&amp;ResourceID</a:t>
            </a:r>
            <a:r>
              <a:rPr lang="en-US" sz="1600" dirty="0"/>
              <a:t>=4685  </a:t>
            </a:r>
          </a:p>
          <a:p>
            <a:pPr>
              <a:spcBef>
                <a:spcPct val="0"/>
              </a:spcBef>
            </a:pPr>
            <a:endParaRPr lang="en-US" dirty="0"/>
          </a:p>
          <a:p>
            <a:endParaRPr lang="en-US" dirty="0"/>
          </a:p>
        </p:txBody>
      </p:sp>
      <p:pic>
        <p:nvPicPr>
          <p:cNvPr id="6" name="Content Placeholder 5"/>
          <p:cNvPicPr>
            <a:picLocks noGrp="1" noChangeAspect="1"/>
          </p:cNvPicPr>
          <p:nvPr>
            <p:ph sz="half" idx="2"/>
          </p:nvPr>
        </p:nvPicPr>
        <p:blipFill>
          <a:blip r:embed="rId2"/>
          <a:srcRect l="5320" r="5320"/>
          <a:stretch>
            <a:fillRect/>
          </a:stretch>
        </p:blipFill>
        <p:spPr>
          <a:xfrm>
            <a:off x="7458075" y="2495552"/>
            <a:ext cx="3683000" cy="2659063"/>
          </a:xfrm>
        </p:spPr>
      </p:pic>
      <p:sp>
        <p:nvSpPr>
          <p:cNvPr id="5" name="Slide Number Placeholder 4"/>
          <p:cNvSpPr>
            <a:spLocks noGrp="1"/>
          </p:cNvSpPr>
          <p:nvPr>
            <p:ph type="sldNum" sz="quarter" idx="12"/>
          </p:nvPr>
        </p:nvSpPr>
        <p:spPr/>
        <p:txBody>
          <a:bodyPr/>
          <a:lstStyle/>
          <a:p>
            <a:fld id="{4FAB73BC-B049-4115-A692-8D63A059BFB8}" type="slidenum">
              <a:rPr lang="en-US" smtClean="0"/>
              <a:pPr/>
              <a:t>60</a:t>
            </a:fld>
            <a:endParaRPr lang="en-US" dirty="0"/>
          </a:p>
        </p:txBody>
      </p:sp>
    </p:spTree>
    <p:extLst>
      <p:ext uri="{BB962C8B-B14F-4D97-AF65-F5344CB8AC3E}">
        <p14:creationId xmlns:p14="http://schemas.microsoft.com/office/powerpoint/2010/main" val="18522556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Costs - Utilities</a:t>
            </a:r>
          </a:p>
        </p:txBody>
      </p:sp>
      <p:sp>
        <p:nvSpPr>
          <p:cNvPr id="3" name="Content Placeholder 2"/>
          <p:cNvSpPr>
            <a:spLocks noGrp="1"/>
          </p:cNvSpPr>
          <p:nvPr>
            <p:ph sz="half" idx="1"/>
          </p:nvPr>
        </p:nvSpPr>
        <p:spPr>
          <a:xfrm>
            <a:off x="1097279" y="1845734"/>
            <a:ext cx="6434684" cy="4344350"/>
          </a:xfrm>
        </p:spPr>
        <p:txBody>
          <a:bodyPr>
            <a:normAutofit/>
          </a:bodyPr>
          <a:lstStyle/>
          <a:p>
            <a:pPr marL="0" indent="0">
              <a:buNone/>
            </a:pPr>
            <a:endParaRPr lang="en-US" sz="2400" dirty="0"/>
          </a:p>
          <a:p>
            <a:pPr marL="344488" indent="-344488">
              <a:buFont typeface="Arial"/>
              <a:buChar char="•"/>
            </a:pPr>
            <a:r>
              <a:rPr lang="en-US" sz="2400" dirty="0"/>
              <a:t>Utilities (electric, gas, water) are a leasing or rental assistance cost if included in the rent.</a:t>
            </a:r>
          </a:p>
          <a:p>
            <a:pPr marL="344488" indent="-344488">
              <a:buFont typeface="Arial"/>
              <a:buChar char="•"/>
            </a:pPr>
            <a:r>
              <a:rPr lang="en-US" sz="2400" dirty="0"/>
              <a:t>For leasing projects, utilities are an operating cost, if not included in the lease.</a:t>
            </a:r>
          </a:p>
          <a:p>
            <a:pPr marL="344488" indent="-344488">
              <a:buFont typeface="Arial"/>
              <a:buChar char="•"/>
            </a:pPr>
            <a:r>
              <a:rPr lang="en-US" sz="2400" dirty="0"/>
              <a:t>For rental assistance projects, utilities are a rental assistance cost, if not included in the lease.</a:t>
            </a:r>
          </a:p>
          <a:p>
            <a:pPr marL="344488" indent="-344488">
              <a:buFont typeface="Arial"/>
              <a:buChar char="•"/>
            </a:pPr>
            <a:r>
              <a:rPr lang="en-US" sz="2400" dirty="0"/>
              <a:t>Utilities are a supportive service cost, if the structure is used as a supportive service facility.</a:t>
            </a:r>
          </a:p>
          <a:p>
            <a:endParaRPr lang="en-US" dirty="0"/>
          </a:p>
        </p:txBody>
      </p:sp>
      <p:pic>
        <p:nvPicPr>
          <p:cNvPr id="6" name="Content Placeholder 5"/>
          <p:cNvPicPr>
            <a:picLocks noGrp="1" noChangeAspect="1"/>
          </p:cNvPicPr>
          <p:nvPr>
            <p:ph sz="half" idx="2"/>
          </p:nvPr>
        </p:nvPicPr>
        <p:blipFill rotWithShape="1">
          <a:blip r:embed="rId2"/>
          <a:srcRect l="6308" r="1691"/>
          <a:stretch/>
        </p:blipFill>
        <p:spPr>
          <a:xfrm>
            <a:off x="7696490" y="2772088"/>
            <a:ext cx="3847732" cy="2206258"/>
          </a:xfrm>
        </p:spPr>
      </p:pic>
      <p:sp>
        <p:nvSpPr>
          <p:cNvPr id="5" name="Slide Number Placeholder 4"/>
          <p:cNvSpPr>
            <a:spLocks noGrp="1"/>
          </p:cNvSpPr>
          <p:nvPr>
            <p:ph type="sldNum" sz="quarter" idx="12"/>
          </p:nvPr>
        </p:nvSpPr>
        <p:spPr/>
        <p:txBody>
          <a:bodyPr/>
          <a:lstStyle/>
          <a:p>
            <a:fld id="{4FAB73BC-B049-4115-A692-8D63A059BFB8}" type="slidenum">
              <a:rPr lang="en-US" smtClean="0"/>
              <a:pPr/>
              <a:t>61</a:t>
            </a:fld>
            <a:endParaRPr lang="en-US" dirty="0"/>
          </a:p>
        </p:txBody>
      </p:sp>
    </p:spTree>
    <p:extLst>
      <p:ext uri="{BB962C8B-B14F-4D97-AF65-F5344CB8AC3E}">
        <p14:creationId xmlns:p14="http://schemas.microsoft.com/office/powerpoint/2010/main" val="13411199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Costs - Operating</a:t>
            </a:r>
          </a:p>
        </p:txBody>
      </p:sp>
      <p:sp>
        <p:nvSpPr>
          <p:cNvPr id="3" name="Content Placeholder 2"/>
          <p:cNvSpPr>
            <a:spLocks noGrp="1"/>
          </p:cNvSpPr>
          <p:nvPr>
            <p:ph sz="half" idx="1"/>
          </p:nvPr>
        </p:nvSpPr>
        <p:spPr>
          <a:xfrm>
            <a:off x="1097279" y="1845734"/>
            <a:ext cx="6950733" cy="4386462"/>
          </a:xfrm>
        </p:spPr>
        <p:txBody>
          <a:bodyPr>
            <a:normAutofit lnSpcReduction="10000"/>
          </a:bodyPr>
          <a:lstStyle/>
          <a:p>
            <a:pPr lvl="0"/>
            <a:r>
              <a:rPr lang="en-US" sz="2400" dirty="0"/>
              <a:t>Costs associated with “day-to-day physical operation of housing in which homeless persons are housed”:</a:t>
            </a:r>
          </a:p>
          <a:p>
            <a:pPr marL="339725" lvl="0" indent="-339725">
              <a:buFont typeface="Wingdings" charset="2"/>
              <a:buChar char="ü"/>
            </a:pPr>
            <a:r>
              <a:rPr lang="en-US" sz="2400" dirty="0"/>
              <a:t>Maintenance and repair</a:t>
            </a:r>
          </a:p>
          <a:p>
            <a:pPr marL="339725" lvl="0" indent="-339725">
              <a:buFont typeface="Wingdings" charset="2"/>
              <a:buChar char="ü"/>
            </a:pPr>
            <a:r>
              <a:rPr lang="en-US" sz="2400" dirty="0"/>
              <a:t>Building security (units must be more than 50% </a:t>
            </a:r>
            <a:r>
              <a:rPr lang="en-US" sz="2400" dirty="0" err="1"/>
              <a:t>CoC</a:t>
            </a:r>
            <a:r>
              <a:rPr lang="en-US" sz="2400" dirty="0"/>
              <a:t> funded)</a:t>
            </a:r>
          </a:p>
          <a:p>
            <a:pPr marL="339725" lvl="0" indent="-339725">
              <a:buFont typeface="Wingdings" charset="2"/>
              <a:buChar char="ü"/>
            </a:pPr>
            <a:r>
              <a:rPr lang="en-US" sz="2400" dirty="0"/>
              <a:t>Electricity, gas, water &amp; sewer</a:t>
            </a:r>
          </a:p>
          <a:p>
            <a:pPr marL="339725" lvl="0" indent="-339725">
              <a:buFont typeface="Wingdings" charset="2"/>
              <a:buChar char="ü"/>
            </a:pPr>
            <a:r>
              <a:rPr lang="en-US" sz="2400" dirty="0"/>
              <a:t>Furniture</a:t>
            </a:r>
          </a:p>
          <a:p>
            <a:pPr marL="339725" lvl="0" indent="-339725">
              <a:buFont typeface="Wingdings" charset="2"/>
              <a:buChar char="ü"/>
            </a:pPr>
            <a:r>
              <a:rPr lang="en-US" sz="2400" dirty="0"/>
              <a:t>Equipment</a:t>
            </a:r>
          </a:p>
          <a:p>
            <a:pPr marL="339725" indent="-339725">
              <a:buFont typeface="Wingdings" charset="2"/>
              <a:buChar char="ü"/>
            </a:pPr>
            <a:r>
              <a:rPr lang="en-US" sz="2400" dirty="0"/>
              <a:t>Staff and overhead costs related to carry out these activities</a:t>
            </a:r>
          </a:p>
          <a:p>
            <a:pPr lvl="0"/>
            <a:endParaRPr lang="en-US" dirty="0"/>
          </a:p>
          <a:p>
            <a:pPr lvl="0"/>
            <a:endParaRPr lang="en-US" dirty="0"/>
          </a:p>
          <a:p>
            <a:pPr lvl="0"/>
            <a:endParaRPr lang="en-US" dirty="0"/>
          </a:p>
          <a:p>
            <a:endParaRPr lang="en-US" dirty="0"/>
          </a:p>
        </p:txBody>
      </p:sp>
      <p:pic>
        <p:nvPicPr>
          <p:cNvPr id="6" name="Content Placeholder 5"/>
          <p:cNvPicPr>
            <a:picLocks noGrp="1" noChangeAspect="1"/>
          </p:cNvPicPr>
          <p:nvPr>
            <p:ph sz="half" idx="2"/>
          </p:nvPr>
        </p:nvPicPr>
        <p:blipFill>
          <a:blip r:embed="rId3"/>
          <a:srcRect l="21462" r="21462"/>
          <a:stretch>
            <a:fillRect/>
          </a:stretch>
        </p:blipFill>
        <p:spPr>
          <a:xfrm>
            <a:off x="8341302" y="2731828"/>
            <a:ext cx="2755311" cy="2245067"/>
          </a:xfrm>
        </p:spPr>
      </p:pic>
      <p:sp>
        <p:nvSpPr>
          <p:cNvPr id="5" name="Slide Number Placeholder 4"/>
          <p:cNvSpPr>
            <a:spLocks noGrp="1"/>
          </p:cNvSpPr>
          <p:nvPr>
            <p:ph type="sldNum" sz="quarter" idx="12"/>
          </p:nvPr>
        </p:nvSpPr>
        <p:spPr/>
        <p:txBody>
          <a:bodyPr/>
          <a:lstStyle/>
          <a:p>
            <a:fld id="{4FAB73BC-B049-4115-A692-8D63A059BFB8}" type="slidenum">
              <a:rPr lang="en-US" smtClean="0"/>
              <a:pPr/>
              <a:t>62</a:t>
            </a:fld>
            <a:endParaRPr lang="en-US" dirty="0"/>
          </a:p>
        </p:txBody>
      </p:sp>
    </p:spTree>
    <p:extLst>
      <p:ext uri="{BB962C8B-B14F-4D97-AF65-F5344CB8AC3E}">
        <p14:creationId xmlns:p14="http://schemas.microsoft.com/office/powerpoint/2010/main" val="2260205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Ineligible</a:t>
            </a:r>
            <a:r>
              <a:rPr lang="en-US" dirty="0"/>
              <a:t> Costs - Operating</a:t>
            </a:r>
          </a:p>
        </p:txBody>
      </p:sp>
      <p:sp>
        <p:nvSpPr>
          <p:cNvPr id="3" name="Content Placeholder 2"/>
          <p:cNvSpPr>
            <a:spLocks noGrp="1"/>
          </p:cNvSpPr>
          <p:nvPr>
            <p:ph sz="half" idx="1"/>
          </p:nvPr>
        </p:nvSpPr>
        <p:spPr>
          <a:xfrm>
            <a:off x="1097279" y="1845734"/>
            <a:ext cx="6950733" cy="4386462"/>
          </a:xfrm>
        </p:spPr>
        <p:txBody>
          <a:bodyPr anchor="ctr">
            <a:normAutofit fontScale="85000" lnSpcReduction="20000"/>
          </a:bodyPr>
          <a:lstStyle/>
          <a:p>
            <a:pPr lvl="0"/>
            <a:endParaRPr lang="en-US" sz="2800" dirty="0"/>
          </a:p>
          <a:p>
            <a:pPr lvl="0"/>
            <a:endParaRPr lang="en-US" sz="2800" dirty="0"/>
          </a:p>
          <a:p>
            <a:pPr lvl="0"/>
            <a:endParaRPr lang="en-US" sz="2800" dirty="0"/>
          </a:p>
          <a:p>
            <a:r>
              <a:rPr lang="en-US" sz="2800" dirty="0"/>
              <a:t>Costs not included in your approved budget</a:t>
            </a:r>
          </a:p>
          <a:p>
            <a:pPr lvl="0"/>
            <a:endParaRPr lang="en-US" sz="2800" dirty="0"/>
          </a:p>
          <a:p>
            <a:pPr lvl="0"/>
            <a:r>
              <a:rPr lang="en-US" sz="2800" dirty="0"/>
              <a:t>Grant may not fund:</a:t>
            </a:r>
          </a:p>
          <a:p>
            <a:pPr marL="341313" indent="-282575">
              <a:buFont typeface="Wingdings" charset="2"/>
              <a:buChar char="ü"/>
            </a:pPr>
            <a:r>
              <a:rPr lang="en-US" sz="2800" dirty="0"/>
              <a:t>Rental assistance and Operating in </a:t>
            </a:r>
            <a:br>
              <a:rPr lang="en-US" sz="2800" dirty="0"/>
            </a:br>
            <a:r>
              <a:rPr lang="en-US" sz="2800" dirty="0"/>
              <a:t>the same </a:t>
            </a:r>
            <a:r>
              <a:rPr lang="en-US" sz="2800" dirty="0">
                <a:solidFill>
                  <a:schemeClr val="tx1"/>
                </a:solidFill>
              </a:rPr>
              <a:t>unit/ structure</a:t>
            </a:r>
          </a:p>
          <a:p>
            <a:pPr marL="341313" lvl="0" indent="-282575">
              <a:buFont typeface="Wingdings" charset="2"/>
              <a:buChar char="ü"/>
            </a:pPr>
            <a:r>
              <a:rPr lang="en-US" sz="2800" dirty="0"/>
              <a:t>Maintenance and repair costs included in the lease</a:t>
            </a:r>
          </a:p>
          <a:p>
            <a:pPr marL="341313" lvl="0" indent="-282575">
              <a:buFont typeface="Wingdings" charset="2"/>
              <a:buChar char="ü"/>
            </a:pPr>
            <a:r>
              <a:rPr lang="en-US" sz="2800" dirty="0"/>
              <a:t>Food (eligible under supportive service)</a:t>
            </a:r>
          </a:p>
          <a:p>
            <a:pPr marL="341313" lvl="0" indent="-282575">
              <a:buFont typeface="Wingdings" charset="2"/>
              <a:buChar char="ü"/>
            </a:pPr>
            <a:endParaRPr lang="en-US" sz="2800" dirty="0"/>
          </a:p>
          <a:p>
            <a:pPr marL="341313" indent="-282575">
              <a:buFont typeface="Wingdings" charset="2"/>
              <a:buChar char="ü"/>
            </a:pPr>
            <a:endParaRPr lang="en-US" sz="2800" dirty="0">
              <a:solidFill>
                <a:schemeClr val="tx1"/>
              </a:solidFill>
            </a:endParaRPr>
          </a:p>
          <a:p>
            <a:pPr lvl="0"/>
            <a:endParaRPr lang="en-US" dirty="0"/>
          </a:p>
          <a:p>
            <a:pPr lvl="0"/>
            <a:endParaRPr lang="en-US" dirty="0"/>
          </a:p>
          <a:p>
            <a:pPr lvl="0"/>
            <a:endParaRPr lang="en-US" dirty="0"/>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63</a:t>
            </a:fld>
            <a:endParaRPr lang="en-US" dirty="0"/>
          </a:p>
        </p:txBody>
      </p:sp>
      <p:pic>
        <p:nvPicPr>
          <p:cNvPr id="7" name="Content Placeholder 6"/>
          <p:cNvPicPr>
            <a:picLocks noGrp="1" noChangeAspect="1"/>
          </p:cNvPicPr>
          <p:nvPr>
            <p:ph sz="half" idx="2"/>
          </p:nvPr>
        </p:nvPicPr>
        <p:blipFill>
          <a:blip r:embed="rId2"/>
          <a:srcRect l="3798" r="3798"/>
          <a:stretch>
            <a:fillRect/>
          </a:stretch>
        </p:blipFill>
        <p:spPr>
          <a:xfrm>
            <a:off x="7934442" y="2406928"/>
            <a:ext cx="3915287" cy="3190234"/>
          </a:xfrm>
        </p:spPr>
      </p:pic>
    </p:spTree>
    <p:extLst>
      <p:ext uri="{BB962C8B-B14F-4D97-AF65-F5344CB8AC3E}">
        <p14:creationId xmlns:p14="http://schemas.microsoft.com/office/powerpoint/2010/main" val="4826713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sz="half" idx="1"/>
          </p:nvPr>
        </p:nvSpPr>
        <p:spPr>
          <a:xfrm>
            <a:off x="1097278" y="1845734"/>
            <a:ext cx="7792189" cy="4344350"/>
          </a:xfrm>
        </p:spPr>
        <p:txBody>
          <a:bodyPr>
            <a:normAutofit fontScale="92500" lnSpcReduction="10000"/>
          </a:bodyPr>
          <a:lstStyle/>
          <a:p>
            <a:r>
              <a:rPr lang="en-US" sz="2400" dirty="0"/>
              <a:t>How long can you continue to pay rent when someone is incarcerated?</a:t>
            </a:r>
          </a:p>
          <a:p>
            <a:r>
              <a:rPr lang="en-US" sz="2400" dirty="0">
                <a:solidFill>
                  <a:srgbClr val="FF0000"/>
                </a:solidFill>
              </a:rPr>
              <a:t>89 days or until the end of the lease for families</a:t>
            </a:r>
          </a:p>
          <a:p>
            <a:r>
              <a:rPr lang="en-US" sz="2400" dirty="0"/>
              <a:t>What is the maximum eligible security deposit amount?</a:t>
            </a:r>
          </a:p>
          <a:p>
            <a:r>
              <a:rPr lang="en-US" sz="2400" dirty="0">
                <a:solidFill>
                  <a:srgbClr val="FF0000"/>
                </a:solidFill>
              </a:rPr>
              <a:t>Up to 2 months’ rent</a:t>
            </a:r>
          </a:p>
          <a:p>
            <a:r>
              <a:rPr lang="en-US" sz="2400" dirty="0">
                <a:solidFill>
                  <a:schemeClr val="tx1"/>
                </a:solidFill>
              </a:rPr>
              <a:t>Can you use rental assistance funds to reimburse a landlord for damages to enable a lease renewal?</a:t>
            </a:r>
          </a:p>
          <a:p>
            <a:r>
              <a:rPr lang="en-US" sz="2400" dirty="0">
                <a:solidFill>
                  <a:srgbClr val="FF0000"/>
                </a:solidFill>
              </a:rPr>
              <a:t>No.  Damages are only allowable at exit from a unit.</a:t>
            </a:r>
          </a:p>
          <a:p>
            <a:r>
              <a:rPr lang="en-US" sz="2400" dirty="0"/>
              <a:t>Can you pay for furniture in a </a:t>
            </a:r>
            <a:r>
              <a:rPr lang="en-US" sz="2400" dirty="0" err="1"/>
              <a:t>CoC</a:t>
            </a:r>
            <a:r>
              <a:rPr lang="en-US" sz="2400" dirty="0"/>
              <a:t> rental assistance project</a:t>
            </a:r>
          </a:p>
          <a:p>
            <a:r>
              <a:rPr lang="en-US" sz="2400" dirty="0">
                <a:solidFill>
                  <a:srgbClr val="FF0000"/>
                </a:solidFill>
              </a:rPr>
              <a:t>Projects may use program income or matching funds to pay for furniture.</a:t>
            </a:r>
          </a:p>
        </p:txBody>
      </p:sp>
      <p:sp>
        <p:nvSpPr>
          <p:cNvPr id="5" name="Slide Number Placeholder 4"/>
          <p:cNvSpPr>
            <a:spLocks noGrp="1"/>
          </p:cNvSpPr>
          <p:nvPr>
            <p:ph type="sldNum" sz="quarter" idx="12"/>
          </p:nvPr>
        </p:nvSpPr>
        <p:spPr/>
        <p:txBody>
          <a:bodyPr/>
          <a:lstStyle/>
          <a:p>
            <a:fld id="{4FAB73BC-B049-4115-A692-8D63A059BFB8}" type="slidenum">
              <a:rPr lang="en-US" smtClean="0"/>
              <a:pPr/>
              <a:t>64</a:t>
            </a:fld>
            <a:endParaRPr lang="en-US" dirty="0"/>
          </a:p>
        </p:txBody>
      </p:sp>
      <p:pic>
        <p:nvPicPr>
          <p:cNvPr id="6" name="Content Placeholder 5"/>
          <p:cNvPicPr>
            <a:picLocks noGrp="1"/>
          </p:cNvPicPr>
          <p:nvPr>
            <p:ph sz="half" idx="2"/>
          </p:nvPr>
        </p:nvPicPr>
        <p:blipFill rotWithShape="1">
          <a:blip r:embed="rId2">
            <a:extLst>
              <a:ext uri="{28A0092B-C50C-407E-A947-70E740481C1C}">
                <a14:useLocalDpi xmlns:a14="http://schemas.microsoft.com/office/drawing/2010/main" val="0"/>
              </a:ext>
            </a:extLst>
          </a:blip>
          <a:srcRect t="2091" b="1299"/>
          <a:stretch/>
        </p:blipFill>
        <p:spPr bwMode="auto">
          <a:xfrm>
            <a:off x="8787289" y="2642464"/>
            <a:ext cx="2353793" cy="2627867"/>
          </a:xfrm>
          <a:prstGeom prst="rect">
            <a:avLst/>
          </a:prstGeom>
          <a:noFill/>
          <a:ln>
            <a:noFill/>
          </a:ln>
        </p:spPr>
      </p:pic>
    </p:spTree>
    <p:extLst>
      <p:ext uri="{BB962C8B-B14F-4D97-AF65-F5344CB8AC3E}">
        <p14:creationId xmlns:p14="http://schemas.microsoft.com/office/powerpoint/2010/main" val="216218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Costs – Supportive Services</a:t>
            </a:r>
          </a:p>
        </p:txBody>
      </p:sp>
      <p:sp>
        <p:nvSpPr>
          <p:cNvPr id="3" name="Content Placeholder 2"/>
          <p:cNvSpPr>
            <a:spLocks noGrp="1"/>
          </p:cNvSpPr>
          <p:nvPr>
            <p:ph idx="1"/>
          </p:nvPr>
        </p:nvSpPr>
        <p:spPr/>
        <p:txBody>
          <a:bodyPr>
            <a:normAutofit/>
          </a:bodyPr>
          <a:lstStyle/>
          <a:p>
            <a:pPr marL="0" lvl="0" indent="0">
              <a:buNone/>
            </a:pPr>
            <a:endParaRPr lang="en-US" u="sng"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72939626"/>
              </p:ext>
            </p:extLst>
          </p:nvPr>
        </p:nvGraphicFramePr>
        <p:xfrm>
          <a:off x="1373334" y="1875569"/>
          <a:ext cx="9450873" cy="4327574"/>
        </p:xfrm>
        <a:graphic>
          <a:graphicData uri="http://schemas.openxmlformats.org/drawingml/2006/table">
            <a:tbl>
              <a:tblPr firstRow="1" bandRow="1">
                <a:tableStyleId>{5C22544A-7EE6-4342-B048-85BDC9FD1C3A}</a:tableStyleId>
              </a:tblPr>
              <a:tblGrid>
                <a:gridCol w="3150291">
                  <a:extLst>
                    <a:ext uri="{9D8B030D-6E8A-4147-A177-3AD203B41FA5}">
                      <a16:colId xmlns:a16="http://schemas.microsoft.com/office/drawing/2014/main" val="20000"/>
                    </a:ext>
                  </a:extLst>
                </a:gridCol>
                <a:gridCol w="3150291">
                  <a:extLst>
                    <a:ext uri="{9D8B030D-6E8A-4147-A177-3AD203B41FA5}">
                      <a16:colId xmlns:a16="http://schemas.microsoft.com/office/drawing/2014/main" val="20001"/>
                    </a:ext>
                  </a:extLst>
                </a:gridCol>
                <a:gridCol w="3150291">
                  <a:extLst>
                    <a:ext uri="{9D8B030D-6E8A-4147-A177-3AD203B41FA5}">
                      <a16:colId xmlns:a16="http://schemas.microsoft.com/office/drawing/2014/main" val="20002"/>
                    </a:ext>
                  </a:extLst>
                </a:gridCol>
              </a:tblGrid>
              <a:tr h="42039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Address the needs of the program participants to help </a:t>
                      </a:r>
                      <a:r>
                        <a:rPr lang="en-US" sz="2000" u="sng" dirty="0">
                          <a:solidFill>
                            <a:srgbClr val="FF0000"/>
                          </a:solidFill>
                        </a:rPr>
                        <a:t>obtain and maintain housing:</a:t>
                      </a:r>
                    </a:p>
                  </a:txBody>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solidFill>
                          <a:srgbClr val="FF0000"/>
                        </a:solidFill>
                      </a:endParaRPr>
                    </a:p>
                  </a:txBody>
                  <a:tcPr/>
                </a:tc>
                <a:extLst>
                  <a:ext uri="{0D108BD9-81ED-4DB2-BD59-A6C34878D82A}">
                    <a16:rowId xmlns:a16="http://schemas.microsoft.com/office/drawing/2014/main" val="10000"/>
                  </a:ext>
                </a:extLst>
              </a:tr>
              <a:tr h="674834">
                <a:tc>
                  <a:txBody>
                    <a:bodyPr/>
                    <a:lstStyle/>
                    <a:p>
                      <a:r>
                        <a:rPr lang="en-US" sz="2000" dirty="0"/>
                        <a:t>Annual assessment</a:t>
                      </a:r>
                    </a:p>
                  </a:txBody>
                  <a:tcPr/>
                </a:tc>
                <a:tc>
                  <a:txBody>
                    <a:bodyPr/>
                    <a:lstStyle/>
                    <a:p>
                      <a:r>
                        <a:rPr lang="en-US" sz="2000" dirty="0"/>
                        <a:t>Employment assistance/job training</a:t>
                      </a:r>
                    </a:p>
                  </a:txBody>
                  <a:tcPr/>
                </a:tc>
                <a:tc>
                  <a:txBody>
                    <a:bodyPr/>
                    <a:lstStyle/>
                    <a:p>
                      <a:r>
                        <a:rPr lang="en-US" sz="2000" dirty="0"/>
                        <a:t>Mental health</a:t>
                      </a:r>
                    </a:p>
                  </a:txBody>
                  <a:tcPr/>
                </a:tc>
                <a:extLst>
                  <a:ext uri="{0D108BD9-81ED-4DB2-BD59-A6C34878D82A}">
                    <a16:rowId xmlns:a16="http://schemas.microsoft.com/office/drawing/2014/main" val="10001"/>
                  </a:ext>
                </a:extLst>
              </a:tr>
              <a:tr h="641228">
                <a:tc>
                  <a:txBody>
                    <a:bodyPr/>
                    <a:lstStyle/>
                    <a:p>
                      <a:r>
                        <a:rPr lang="en-US" sz="2000" dirty="0"/>
                        <a:t>Moving</a:t>
                      </a:r>
                    </a:p>
                  </a:txBody>
                  <a:tcPr/>
                </a:tc>
                <a:tc>
                  <a:txBody>
                    <a:bodyPr/>
                    <a:lstStyle/>
                    <a:p>
                      <a:r>
                        <a:rPr lang="en-US" sz="2000" dirty="0"/>
                        <a:t>Food</a:t>
                      </a:r>
                    </a:p>
                  </a:txBody>
                  <a:tcPr/>
                </a:tc>
                <a:tc>
                  <a:txBody>
                    <a:bodyPr/>
                    <a:lstStyle/>
                    <a:p>
                      <a:r>
                        <a:rPr lang="en-US" sz="2000" dirty="0"/>
                        <a:t>Outpatient health</a:t>
                      </a:r>
                    </a:p>
                  </a:txBody>
                  <a:tcPr/>
                </a:tc>
                <a:extLst>
                  <a:ext uri="{0D108BD9-81ED-4DB2-BD59-A6C34878D82A}">
                    <a16:rowId xmlns:a16="http://schemas.microsoft.com/office/drawing/2014/main" val="10002"/>
                  </a:ext>
                </a:extLst>
              </a:tr>
              <a:tr h="641228">
                <a:tc>
                  <a:txBody>
                    <a:bodyPr/>
                    <a:lstStyle/>
                    <a:p>
                      <a:r>
                        <a:rPr lang="en-US" sz="2000" dirty="0"/>
                        <a:t>Case Management</a:t>
                      </a:r>
                    </a:p>
                  </a:txBody>
                  <a:tcPr/>
                </a:tc>
                <a:tc>
                  <a:txBody>
                    <a:bodyPr/>
                    <a:lstStyle/>
                    <a:p>
                      <a:r>
                        <a:rPr lang="en-US" sz="2000" dirty="0"/>
                        <a:t>Housing Search/counseling</a:t>
                      </a:r>
                    </a:p>
                  </a:txBody>
                  <a:tcPr/>
                </a:tc>
                <a:tc>
                  <a:txBody>
                    <a:bodyPr/>
                    <a:lstStyle/>
                    <a:p>
                      <a:r>
                        <a:rPr lang="en-US" sz="2000" dirty="0"/>
                        <a:t>Outreach</a:t>
                      </a:r>
                    </a:p>
                  </a:txBody>
                  <a:tcPr/>
                </a:tc>
                <a:extLst>
                  <a:ext uri="{0D108BD9-81ED-4DB2-BD59-A6C34878D82A}">
                    <a16:rowId xmlns:a16="http://schemas.microsoft.com/office/drawing/2014/main" val="10003"/>
                  </a:ext>
                </a:extLst>
              </a:tr>
              <a:tr h="641228">
                <a:tc>
                  <a:txBody>
                    <a:bodyPr/>
                    <a:lstStyle/>
                    <a:p>
                      <a:r>
                        <a:rPr lang="en-US" sz="2000" dirty="0"/>
                        <a:t>Child Care</a:t>
                      </a:r>
                    </a:p>
                  </a:txBody>
                  <a:tcPr/>
                </a:tc>
                <a:tc>
                  <a:txBody>
                    <a:bodyPr/>
                    <a:lstStyle/>
                    <a:p>
                      <a:r>
                        <a:rPr lang="en-US" sz="2000" dirty="0"/>
                        <a:t>Legal Services</a:t>
                      </a:r>
                    </a:p>
                  </a:txBody>
                  <a:tcPr/>
                </a:tc>
                <a:tc>
                  <a:txBody>
                    <a:bodyPr/>
                    <a:lstStyle/>
                    <a:p>
                      <a:r>
                        <a:rPr lang="en-US" sz="2000" dirty="0"/>
                        <a:t>Substance abuse</a:t>
                      </a:r>
                      <a:r>
                        <a:rPr lang="en-US" sz="2000" baseline="0" dirty="0"/>
                        <a:t> treatment</a:t>
                      </a:r>
                      <a:endParaRPr lang="en-US" sz="2000" dirty="0"/>
                    </a:p>
                  </a:txBody>
                  <a:tcPr/>
                </a:tc>
                <a:extLst>
                  <a:ext uri="{0D108BD9-81ED-4DB2-BD59-A6C34878D82A}">
                    <a16:rowId xmlns:a16="http://schemas.microsoft.com/office/drawing/2014/main" val="10004"/>
                  </a:ext>
                </a:extLst>
              </a:tr>
              <a:tr h="641228">
                <a:tc>
                  <a:txBody>
                    <a:bodyPr/>
                    <a:lstStyle/>
                    <a:p>
                      <a:r>
                        <a:rPr lang="en-US" sz="2000" dirty="0"/>
                        <a:t>Education</a:t>
                      </a:r>
                    </a:p>
                  </a:txBody>
                  <a:tcPr/>
                </a:tc>
                <a:tc>
                  <a:txBody>
                    <a:bodyPr/>
                    <a:lstStyle/>
                    <a:p>
                      <a:r>
                        <a:rPr lang="en-US" sz="2000" dirty="0"/>
                        <a:t>Life Skills Training</a:t>
                      </a:r>
                    </a:p>
                  </a:txBody>
                  <a:tcPr/>
                </a:tc>
                <a:tc>
                  <a:txBody>
                    <a:bodyPr/>
                    <a:lstStyle/>
                    <a:p>
                      <a:r>
                        <a:rPr lang="en-US" sz="2000"/>
                        <a:t>Transportation</a:t>
                      </a:r>
                      <a:endParaRPr lang="en-US" sz="2000" dirty="0"/>
                    </a:p>
                  </a:txBody>
                  <a:tcPr/>
                </a:tc>
                <a:extLst>
                  <a:ext uri="{0D108BD9-81ED-4DB2-BD59-A6C34878D82A}">
                    <a16:rowId xmlns:a16="http://schemas.microsoft.com/office/drawing/2014/main" val="10005"/>
                  </a:ext>
                </a:extLst>
              </a:tr>
              <a:tr h="641228">
                <a:tc>
                  <a:txBody>
                    <a:bodyPr/>
                    <a:lstStyle/>
                    <a:p>
                      <a:r>
                        <a:rPr lang="en-US" sz="2000" dirty="0"/>
                        <a:t>Utility deposits</a:t>
                      </a:r>
                    </a:p>
                  </a:txBody>
                  <a:tcPr/>
                </a:tc>
                <a:tc gridSpan="2">
                  <a:txBody>
                    <a:bodyPr/>
                    <a:lstStyle/>
                    <a:p>
                      <a:r>
                        <a:rPr lang="en-US" sz="2000" u="sng" dirty="0">
                          <a:solidFill>
                            <a:srgbClr val="FF0000"/>
                          </a:solidFill>
                        </a:rPr>
                        <a:t>Any unlisted cost is ineligible.</a:t>
                      </a:r>
                    </a:p>
                  </a:txBody>
                  <a:tcPr/>
                </a:tc>
                <a:tc hMerge="1">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18604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Ineligible Costs </a:t>
            </a:r>
            <a:r>
              <a:rPr lang="en-US" dirty="0"/>
              <a:t>– Supportive Services</a:t>
            </a:r>
          </a:p>
        </p:txBody>
      </p:sp>
      <p:sp>
        <p:nvSpPr>
          <p:cNvPr id="3" name="Content Placeholder 2"/>
          <p:cNvSpPr>
            <a:spLocks noGrp="1"/>
          </p:cNvSpPr>
          <p:nvPr>
            <p:ph sz="half" idx="1"/>
          </p:nvPr>
        </p:nvSpPr>
        <p:spPr>
          <a:xfrm>
            <a:off x="1082513" y="2008186"/>
            <a:ext cx="6448655" cy="4312621"/>
          </a:xfrm>
        </p:spPr>
        <p:txBody>
          <a:bodyPr>
            <a:normAutofit/>
          </a:bodyPr>
          <a:lstStyle/>
          <a:p>
            <a:pPr marL="341313" indent="-282575">
              <a:buFont typeface="Arial"/>
              <a:buChar char="•"/>
            </a:pPr>
            <a:r>
              <a:rPr lang="en-US" sz="2400" dirty="0"/>
              <a:t>Costs not included in your approved budget</a:t>
            </a:r>
          </a:p>
          <a:p>
            <a:pPr marL="341313" indent="-282575">
              <a:buFont typeface="Arial"/>
              <a:buChar char="•"/>
            </a:pPr>
            <a:r>
              <a:rPr lang="en-US" sz="2400" dirty="0"/>
              <a:t>Staff training and the costs of obtaining professional licenses or certifications - training on the </a:t>
            </a:r>
            <a:r>
              <a:rPr lang="en-US" sz="2400" dirty="0" err="1"/>
              <a:t>CoC</a:t>
            </a:r>
            <a:r>
              <a:rPr lang="en-US" sz="2400" dirty="0"/>
              <a:t> Program only is an eligible cost under project administration.</a:t>
            </a:r>
          </a:p>
          <a:p>
            <a:pPr marL="341313" indent="-282575">
              <a:buFont typeface="Arial"/>
              <a:buChar char="•"/>
            </a:pPr>
            <a:r>
              <a:rPr lang="en-US" sz="2400" dirty="0"/>
              <a:t>Gift Cards </a:t>
            </a:r>
          </a:p>
          <a:p>
            <a:pPr marL="341313" indent="-282575">
              <a:buFont typeface="Arial"/>
              <a:buChar char="•"/>
            </a:pPr>
            <a:r>
              <a:rPr lang="en-US" sz="2400" dirty="0"/>
              <a:t>Car repairs or maintenance on behalf of participant:</a:t>
            </a:r>
          </a:p>
          <a:p>
            <a:pPr marL="679450" indent="-342900">
              <a:buFont typeface="Wingdings" charset="2"/>
              <a:buChar char="ü"/>
            </a:pPr>
            <a:r>
              <a:rPr lang="en-US" sz="2400" dirty="0"/>
              <a:t>if public transportation is sufficient in the area</a:t>
            </a:r>
          </a:p>
          <a:p>
            <a:pPr marL="632333" lvl="1" indent="-339725">
              <a:buFont typeface="Wingdings" charset="2"/>
              <a:buChar char="ü"/>
            </a:pPr>
            <a:r>
              <a:rPr lang="en-US" sz="2400" dirty="0"/>
              <a:t> that exceed 10% of Blue Book value</a:t>
            </a:r>
          </a:p>
          <a:p>
            <a:pPr marL="339725" indent="-339725">
              <a:buFont typeface="Wingdings" charset="2"/>
              <a:buChar char="ü"/>
            </a:pPr>
            <a:endParaRPr lang="en-US" dirty="0"/>
          </a:p>
          <a:p>
            <a:pPr lvl="0"/>
            <a:endParaRPr lang="en-US" u="sng" dirty="0">
              <a:solidFill>
                <a:srgbClr val="FF0000"/>
              </a:solidFill>
            </a:endParaRPr>
          </a:p>
          <a:p>
            <a:endParaRPr lang="en-US" dirty="0"/>
          </a:p>
        </p:txBody>
      </p:sp>
      <p:pic>
        <p:nvPicPr>
          <p:cNvPr id="6" name="Content Placeholder 5"/>
          <p:cNvPicPr>
            <a:picLocks noGrp="1" noChangeAspect="1"/>
          </p:cNvPicPr>
          <p:nvPr>
            <p:ph sz="half" idx="2"/>
          </p:nvPr>
        </p:nvPicPr>
        <p:blipFill rotWithShape="1">
          <a:blip r:embed="rId3"/>
          <a:srcRect l="2341" r="3079"/>
          <a:stretch/>
        </p:blipFill>
        <p:spPr>
          <a:xfrm>
            <a:off x="7767441" y="2673284"/>
            <a:ext cx="3780351" cy="2451100"/>
          </a:xfrm>
        </p:spPr>
      </p:pic>
      <p:sp>
        <p:nvSpPr>
          <p:cNvPr id="4" name="Slide Number Placeholder 3"/>
          <p:cNvSpPr>
            <a:spLocks noGrp="1"/>
          </p:cNvSpPr>
          <p:nvPr>
            <p:ph type="sldNum" sz="quarter" idx="12"/>
          </p:nvPr>
        </p:nvSpPr>
        <p:spPr/>
        <p:txBody>
          <a:bodyPr/>
          <a:lstStyle/>
          <a:p>
            <a:fld id="{4FAB73BC-B049-4115-A692-8D63A059BFB8}" type="slidenum">
              <a:rPr lang="en-US" smtClean="0"/>
              <a:pPr/>
              <a:t>66</a:t>
            </a:fld>
            <a:endParaRPr lang="en-US" dirty="0"/>
          </a:p>
        </p:txBody>
      </p:sp>
    </p:spTree>
    <p:extLst>
      <p:ext uri="{BB962C8B-B14F-4D97-AF65-F5344CB8AC3E}">
        <p14:creationId xmlns:p14="http://schemas.microsoft.com/office/powerpoint/2010/main" val="19394289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Eligible Operating Costs – Supportive Services</a:t>
            </a:r>
          </a:p>
        </p:txBody>
      </p:sp>
      <p:sp>
        <p:nvSpPr>
          <p:cNvPr id="3" name="Content Placeholder 2"/>
          <p:cNvSpPr>
            <a:spLocks noGrp="1"/>
          </p:cNvSpPr>
          <p:nvPr>
            <p:ph idx="1"/>
          </p:nvPr>
        </p:nvSpPr>
        <p:spPr>
          <a:xfrm>
            <a:off x="1097280" y="1845735"/>
            <a:ext cx="10058400" cy="4445535"/>
          </a:xfrm>
        </p:spPr>
        <p:txBody>
          <a:bodyPr>
            <a:normAutofit/>
          </a:bodyPr>
          <a:lstStyle/>
          <a:p>
            <a:r>
              <a:rPr lang="en-US" sz="2400" dirty="0"/>
              <a:t>If the supportive services are provided in a facility not contained in a housing structure, the costs of day-to-day operation of the service facility are eligible:</a:t>
            </a:r>
          </a:p>
          <a:p>
            <a:pPr>
              <a:buFont typeface="Wingdings" charset="2"/>
              <a:buChar char="ü"/>
            </a:pPr>
            <a:r>
              <a:rPr lang="en-US" sz="2400" dirty="0"/>
              <a:t>maintenance &amp; repair</a:t>
            </a:r>
          </a:p>
          <a:p>
            <a:pPr>
              <a:buFont typeface="Wingdings" charset="2"/>
              <a:buChar char="ü"/>
            </a:pPr>
            <a:r>
              <a:rPr lang="en-US" sz="2400" dirty="0"/>
              <a:t>building security</a:t>
            </a:r>
          </a:p>
          <a:p>
            <a:pPr>
              <a:buFont typeface="Wingdings" charset="2"/>
              <a:buChar char="ü"/>
            </a:pPr>
            <a:r>
              <a:rPr lang="en-US" sz="2400" dirty="0"/>
              <a:t>furniture</a:t>
            </a:r>
          </a:p>
          <a:p>
            <a:pPr>
              <a:buFont typeface="Wingdings" charset="2"/>
              <a:buChar char="ü"/>
            </a:pPr>
            <a:r>
              <a:rPr lang="en-US" sz="2400" dirty="0"/>
              <a:t>utilities</a:t>
            </a:r>
          </a:p>
          <a:p>
            <a:pPr>
              <a:buFont typeface="Wingdings" charset="2"/>
              <a:buChar char="ü"/>
            </a:pPr>
            <a:r>
              <a:rPr lang="en-US" sz="2400" dirty="0"/>
              <a:t>equipment </a:t>
            </a:r>
          </a:p>
          <a:p>
            <a:r>
              <a:rPr lang="en-US" sz="2400" dirty="0"/>
              <a:t>If supportive services are provided directly by recipient/</a:t>
            </a:r>
            <a:r>
              <a:rPr lang="en-US" sz="2400" dirty="0" err="1"/>
              <a:t>subrecipient</a:t>
            </a:r>
            <a:r>
              <a:rPr lang="en-US" sz="2400" dirty="0"/>
              <a:t>, salary and benefits or supplies and materials for providing supportive services  are eligible.</a:t>
            </a:r>
          </a:p>
          <a:p>
            <a:endParaRPr lang="en-US"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67</a:t>
            </a:fld>
            <a:endParaRPr lang="en-US" dirty="0"/>
          </a:p>
        </p:txBody>
      </p:sp>
      <p:pic>
        <p:nvPicPr>
          <p:cNvPr id="5" name="Picture 4"/>
          <p:cNvPicPr>
            <a:picLocks noChangeAspect="1"/>
          </p:cNvPicPr>
          <p:nvPr/>
        </p:nvPicPr>
        <p:blipFill>
          <a:blip r:embed="rId3"/>
          <a:stretch>
            <a:fillRect/>
          </a:stretch>
        </p:blipFill>
        <p:spPr>
          <a:xfrm>
            <a:off x="8978334" y="2820922"/>
            <a:ext cx="2290884" cy="2290884"/>
          </a:xfrm>
          <a:prstGeom prst="rect">
            <a:avLst/>
          </a:prstGeom>
        </p:spPr>
      </p:pic>
    </p:spTree>
    <p:extLst>
      <p:ext uri="{BB962C8B-B14F-4D97-AF65-F5344CB8AC3E}">
        <p14:creationId xmlns:p14="http://schemas.microsoft.com/office/powerpoint/2010/main" val="447238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noAutofit/>
          </a:bodyPr>
          <a:lstStyle/>
          <a:p>
            <a:pPr marL="117475" lvl="1" indent="0">
              <a:buNone/>
            </a:pPr>
            <a:r>
              <a:rPr lang="en-US" sz="2400" dirty="0"/>
              <a:t>Can </a:t>
            </a:r>
            <a:r>
              <a:rPr lang="en-US" sz="2400" dirty="0" err="1"/>
              <a:t>CoC</a:t>
            </a:r>
            <a:r>
              <a:rPr lang="en-US" sz="2400" dirty="0"/>
              <a:t> funds be used for participant recreational activities (e.g., theater or sporting event tickets)?</a:t>
            </a:r>
          </a:p>
          <a:p>
            <a:pPr marL="117475" lvl="1" indent="0">
              <a:buNone/>
            </a:pPr>
            <a:r>
              <a:rPr lang="en-US" sz="2400" dirty="0">
                <a:solidFill>
                  <a:srgbClr val="FF0000"/>
                </a:solidFill>
              </a:rPr>
              <a:t>No. </a:t>
            </a:r>
          </a:p>
          <a:p>
            <a:pPr marL="117475" lvl="1" indent="0">
              <a:buNone/>
            </a:pPr>
            <a:r>
              <a:rPr lang="en-US" sz="2400" dirty="0"/>
              <a:t>Is a gift card to help participants with no income to purchase groceries an eligible expense?</a:t>
            </a:r>
          </a:p>
          <a:p>
            <a:pPr marL="117475" lvl="1" indent="0">
              <a:buNone/>
            </a:pPr>
            <a:r>
              <a:rPr lang="en-US" sz="2400" dirty="0">
                <a:solidFill>
                  <a:srgbClr val="FF0000"/>
                </a:solidFill>
              </a:rPr>
              <a:t>No.</a:t>
            </a:r>
          </a:p>
          <a:p>
            <a:pPr marL="117475" lvl="1" indent="0">
              <a:buNone/>
            </a:pPr>
            <a:r>
              <a:rPr lang="en-US" sz="2400" dirty="0"/>
              <a:t>Can </a:t>
            </a:r>
            <a:r>
              <a:rPr lang="en-US" sz="2400" dirty="0" err="1"/>
              <a:t>CoC</a:t>
            </a:r>
            <a:r>
              <a:rPr lang="en-US" sz="2400" dirty="0"/>
              <a:t> Rental Assistance projects pay for participant utility deposits?</a:t>
            </a:r>
          </a:p>
          <a:p>
            <a:pPr marL="117475" lvl="1" indent="0">
              <a:buNone/>
            </a:pPr>
            <a:r>
              <a:rPr lang="en-US" sz="2400" dirty="0">
                <a:solidFill>
                  <a:srgbClr val="FF0000"/>
                </a:solidFill>
              </a:rPr>
              <a:t>Projects may use program income or matching funds to pay for utility deposits.</a:t>
            </a:r>
          </a:p>
          <a:p>
            <a:pPr marL="460375" lvl="1" indent="-342900">
              <a:buFont typeface="Courier New"/>
              <a:buChar char="o"/>
            </a:pPr>
            <a:endParaRPr lang="en-US" sz="24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68</a:t>
            </a:fld>
            <a:endParaRPr lang="en-US" dirty="0"/>
          </a:p>
        </p:txBody>
      </p:sp>
      <p:pic>
        <p:nvPicPr>
          <p:cNvPr id="5" name="Picture 4"/>
          <p:cNvPicPr>
            <a:picLocks noChangeAspect="1"/>
          </p:cNvPicPr>
          <p:nvPr/>
        </p:nvPicPr>
        <p:blipFill rotWithShape="1">
          <a:blip r:embed="rId2"/>
          <a:srcRect t="9705"/>
          <a:stretch/>
        </p:blipFill>
        <p:spPr>
          <a:xfrm>
            <a:off x="9633906" y="4913354"/>
            <a:ext cx="1849144" cy="1245839"/>
          </a:xfrm>
          <a:prstGeom prst="rect">
            <a:avLst/>
          </a:prstGeom>
        </p:spPr>
      </p:pic>
    </p:spTree>
    <p:extLst>
      <p:ext uri="{BB962C8B-B14F-4D97-AF65-F5344CB8AC3E}">
        <p14:creationId xmlns:p14="http://schemas.microsoft.com/office/powerpoint/2010/main" val="411598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Content Placeholder 2"/>
          <p:cNvSpPr>
            <a:spLocks noGrp="1"/>
          </p:cNvSpPr>
          <p:nvPr>
            <p:ph idx="1"/>
          </p:nvPr>
        </p:nvSpPr>
        <p:spPr>
          <a:xfrm>
            <a:off x="393403" y="1905103"/>
            <a:ext cx="11125200" cy="4341861"/>
          </a:xfrm>
        </p:spPr>
        <p:txBody>
          <a:bodyPr>
            <a:normAutofit fontScale="92500" lnSpcReduction="10000"/>
          </a:bodyPr>
          <a:lstStyle/>
          <a:p>
            <a:pPr marL="795338" lvl="3" indent="0">
              <a:buNone/>
            </a:pPr>
            <a:r>
              <a:rPr lang="en-US" sz="2400" dirty="0"/>
              <a:t>General management, oversight, and coordination:  </a:t>
            </a:r>
          </a:p>
          <a:p>
            <a:pPr marL="1258888" lvl="5" indent="-342900">
              <a:buFont typeface="Wingdings" charset="2"/>
              <a:buChar char="ü"/>
            </a:pPr>
            <a:r>
              <a:rPr lang="en-US" sz="2400" dirty="0"/>
              <a:t>Preparing program budgets and schedules</a:t>
            </a:r>
          </a:p>
          <a:p>
            <a:pPr marL="1258888" lvl="5" indent="-342900">
              <a:buFont typeface="Wingdings" charset="2"/>
              <a:buChar char="ü"/>
            </a:pPr>
            <a:r>
              <a:rPr lang="en-US" sz="2400" dirty="0"/>
              <a:t>Developing compliance systems</a:t>
            </a:r>
          </a:p>
          <a:p>
            <a:pPr marL="1258888" lvl="5" indent="-342900">
              <a:buFont typeface="Wingdings" charset="2"/>
              <a:buChar char="ü"/>
            </a:pPr>
            <a:r>
              <a:rPr lang="en-US" sz="2400" dirty="0"/>
              <a:t>Monitoring compliance</a:t>
            </a:r>
          </a:p>
          <a:p>
            <a:pPr marL="1258888" lvl="5" indent="-342900">
              <a:buFont typeface="Wingdings" charset="2"/>
              <a:buChar char="ü"/>
            </a:pPr>
            <a:r>
              <a:rPr lang="en-US" sz="2400" dirty="0"/>
              <a:t>Developing agreements with </a:t>
            </a:r>
            <a:r>
              <a:rPr lang="en-US" sz="2400" dirty="0" err="1"/>
              <a:t>subrecipients</a:t>
            </a:r>
            <a:r>
              <a:rPr lang="en-US" sz="2400" dirty="0"/>
              <a:t> and contractors</a:t>
            </a:r>
          </a:p>
          <a:p>
            <a:pPr marL="1258888" lvl="5" indent="-342900">
              <a:buFont typeface="Wingdings" charset="2"/>
              <a:buChar char="ü"/>
            </a:pPr>
            <a:r>
              <a:rPr lang="en-US" sz="2400" dirty="0"/>
              <a:t>Preparing reports and documents for HUD</a:t>
            </a:r>
          </a:p>
          <a:p>
            <a:pPr marL="1258888" lvl="5" indent="-342900">
              <a:buFont typeface="Wingdings" charset="2"/>
              <a:buChar char="ü"/>
            </a:pPr>
            <a:r>
              <a:rPr lang="en-US" sz="2400" dirty="0"/>
              <a:t>Coordinating audit and monitoring findings resolution</a:t>
            </a:r>
          </a:p>
          <a:p>
            <a:pPr marL="1258888" lvl="5" indent="-342900">
              <a:buFont typeface="Wingdings" charset="2"/>
              <a:buChar char="ü"/>
            </a:pPr>
            <a:r>
              <a:rPr lang="en-US" sz="2400" dirty="0"/>
              <a:t>Evaluating the program against state objectives</a:t>
            </a:r>
          </a:p>
          <a:p>
            <a:pPr marL="1258888" lvl="5" indent="-342900">
              <a:buFont typeface="Wingdings" charset="2"/>
              <a:buChar char="ü"/>
            </a:pPr>
            <a:r>
              <a:rPr lang="en-US" sz="2400" dirty="0"/>
              <a:t>Managing/supervising the functions above</a:t>
            </a:r>
          </a:p>
          <a:p>
            <a:pPr marL="1258888" lvl="5" indent="-342900">
              <a:buFont typeface="Wingdings" charset="2"/>
              <a:buChar char="ü"/>
            </a:pPr>
            <a:r>
              <a:rPr lang="en-US" sz="2400" dirty="0"/>
              <a:t>Third party contracts:  Legal, accounting, and audit services</a:t>
            </a:r>
          </a:p>
          <a:p>
            <a:pPr marL="1258888" lvl="5" indent="-342900">
              <a:buFont typeface="Wingdings" charset="2"/>
              <a:buChar char="ü"/>
            </a:pPr>
            <a:r>
              <a:rPr lang="en-US" sz="2400" dirty="0"/>
              <a:t>Rental or purchase of equipment, insurance, </a:t>
            </a:r>
            <a:r>
              <a:rPr lang="en-US" sz="2400" dirty="0" err="1"/>
              <a:t>utilties</a:t>
            </a:r>
            <a:r>
              <a:rPr lang="en-US" sz="2400" dirty="0"/>
              <a:t>, office supplies, rental/maintenance of office space</a:t>
            </a:r>
          </a:p>
          <a:p>
            <a:pPr marL="1716088" lvl="5" indent="-342900">
              <a:buFont typeface="Wingdings" charset="2"/>
              <a:buChar char="ü"/>
            </a:pPr>
            <a:endParaRPr lang="en-US" sz="2400" dirty="0"/>
          </a:p>
          <a:p>
            <a:pPr marL="1716088" lvl="5" indent="-342900">
              <a:buFont typeface="Wingdings" charset="2"/>
              <a:buChar char="ü"/>
            </a:pPr>
            <a:endParaRPr lang="en-US" sz="2400" dirty="0"/>
          </a:p>
          <a:p>
            <a:pPr marL="1703070" lvl="3" indent="-285750">
              <a:buFont typeface="Wingdings" charset="2"/>
              <a:buChar char="ü"/>
            </a:pPr>
            <a:endParaRPr lang="en-US" sz="2400" dirty="0"/>
          </a:p>
        </p:txBody>
      </p:sp>
      <p:sp>
        <p:nvSpPr>
          <p:cNvPr id="117762" name="Title 1"/>
          <p:cNvSpPr>
            <a:spLocks noGrp="1"/>
          </p:cNvSpPr>
          <p:nvPr>
            <p:ph type="title"/>
          </p:nvPr>
        </p:nvSpPr>
        <p:spPr>
          <a:xfrm>
            <a:off x="1166594" y="714991"/>
            <a:ext cx="9585319" cy="835675"/>
          </a:xfrm>
        </p:spPr>
        <p:txBody>
          <a:bodyPr>
            <a:normAutofit/>
          </a:bodyPr>
          <a:lstStyle/>
          <a:p>
            <a:r>
              <a:rPr lang="en-US" sz="4000" dirty="0"/>
              <a:t>Eligible Costs − Project Administration</a:t>
            </a:r>
          </a:p>
        </p:txBody>
      </p:sp>
      <p:pic>
        <p:nvPicPr>
          <p:cNvPr id="4" name="Picture 3"/>
          <p:cNvPicPr>
            <a:picLocks noChangeAspect="1"/>
          </p:cNvPicPr>
          <p:nvPr/>
        </p:nvPicPr>
        <p:blipFill>
          <a:blip r:embed="rId3"/>
          <a:stretch>
            <a:fillRect/>
          </a:stretch>
        </p:blipFill>
        <p:spPr>
          <a:xfrm>
            <a:off x="8963567" y="577022"/>
            <a:ext cx="2918327" cy="1942014"/>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pPr/>
              <a:t>69</a:t>
            </a:fld>
            <a:endParaRPr lang="en-US" dirty="0"/>
          </a:p>
        </p:txBody>
      </p:sp>
    </p:spTree>
    <p:extLst>
      <p:ext uri="{BB962C8B-B14F-4D97-AF65-F5344CB8AC3E}">
        <p14:creationId xmlns:p14="http://schemas.microsoft.com/office/powerpoint/2010/main" val="7473670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77716240"/>
              </p:ext>
            </p:extLst>
          </p:nvPr>
        </p:nvGraphicFramePr>
        <p:xfrm>
          <a:off x="508000" y="1575439"/>
          <a:ext cx="11379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0050" name="Title 4"/>
          <p:cNvSpPr>
            <a:spLocks noGrp="1"/>
          </p:cNvSpPr>
          <p:nvPr>
            <p:ph type="title"/>
          </p:nvPr>
        </p:nvSpPr>
        <p:spPr>
          <a:xfrm>
            <a:off x="1222924" y="886376"/>
            <a:ext cx="9574931" cy="744335"/>
          </a:xfrm>
        </p:spPr>
        <p:txBody>
          <a:bodyPr>
            <a:normAutofit fontScale="90000"/>
          </a:bodyPr>
          <a:lstStyle/>
          <a:p>
            <a:br>
              <a:rPr lang="en-US" b="1" dirty="0"/>
            </a:br>
            <a:br>
              <a:rPr lang="en-US" b="1" dirty="0"/>
            </a:br>
            <a:br>
              <a:rPr lang="en-US" b="1" dirty="0"/>
            </a:br>
            <a:br>
              <a:rPr lang="en-US" b="1" dirty="0"/>
            </a:br>
            <a:r>
              <a:rPr lang="en-US" b="1" dirty="0"/>
              <a:t>Rental Assistance – Participant Rent</a:t>
            </a:r>
            <a:endParaRPr lang="en-US" dirty="0"/>
          </a:p>
        </p:txBody>
      </p:sp>
      <p:pic>
        <p:nvPicPr>
          <p:cNvPr id="2" name="Picture 1"/>
          <p:cNvPicPr>
            <a:picLocks noChangeAspect="1"/>
          </p:cNvPicPr>
          <p:nvPr/>
        </p:nvPicPr>
        <p:blipFill>
          <a:blip r:embed="rId8"/>
          <a:stretch>
            <a:fillRect/>
          </a:stretch>
        </p:blipFill>
        <p:spPr>
          <a:xfrm>
            <a:off x="10069987" y="141121"/>
            <a:ext cx="1536631" cy="1536631"/>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7</a:t>
            </a:fld>
            <a:endParaRPr lang="en-US" dirty="0"/>
          </a:p>
        </p:txBody>
      </p:sp>
    </p:spTree>
    <p:extLst>
      <p:ext uri="{BB962C8B-B14F-4D97-AF65-F5344CB8AC3E}">
        <p14:creationId xmlns:p14="http://schemas.microsoft.com/office/powerpoint/2010/main" val="2099923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Content Placeholder 2"/>
          <p:cNvSpPr>
            <a:spLocks noGrp="1"/>
          </p:cNvSpPr>
          <p:nvPr>
            <p:ph idx="1"/>
          </p:nvPr>
        </p:nvSpPr>
        <p:spPr>
          <a:xfrm>
            <a:off x="1122292" y="2189889"/>
            <a:ext cx="10366776" cy="4308138"/>
          </a:xfrm>
        </p:spPr>
        <p:txBody>
          <a:bodyPr>
            <a:normAutofit lnSpcReduction="10000"/>
          </a:bodyPr>
          <a:lstStyle/>
          <a:p>
            <a:pPr marL="458788" lvl="3" indent="-342900" defTabSz="280988">
              <a:buFont typeface="Arial"/>
              <a:buChar char="•"/>
              <a:tabLst>
                <a:tab pos="1195388" algn="l"/>
              </a:tabLst>
            </a:pPr>
            <a:r>
              <a:rPr lang="en-US" sz="2400" dirty="0"/>
              <a:t>Training on </a:t>
            </a:r>
            <a:r>
              <a:rPr lang="en-US" sz="2400" dirty="0" err="1"/>
              <a:t>CoC</a:t>
            </a:r>
            <a:r>
              <a:rPr lang="en-US" sz="2400" dirty="0"/>
              <a:t> requirements and attending HUD-sponsored </a:t>
            </a:r>
            <a:r>
              <a:rPr lang="en-US" sz="2400" dirty="0" err="1"/>
              <a:t>CoC</a:t>
            </a:r>
            <a:r>
              <a:rPr lang="en-US" sz="2400" dirty="0"/>
              <a:t> trainings</a:t>
            </a:r>
          </a:p>
          <a:p>
            <a:pPr marL="458788" lvl="3" indent="-342900" defTabSz="280988">
              <a:buFont typeface="Arial"/>
              <a:buChar char="•"/>
              <a:tabLst>
                <a:tab pos="1195388" algn="l"/>
              </a:tabLst>
            </a:pPr>
            <a:r>
              <a:rPr lang="en-US" sz="2400" dirty="0"/>
              <a:t>Environmental review</a:t>
            </a:r>
          </a:p>
          <a:p>
            <a:pPr marL="115888" lvl="3" indent="0" defTabSz="280988">
              <a:buNone/>
              <a:tabLst>
                <a:tab pos="1195388" algn="l"/>
              </a:tabLst>
            </a:pPr>
            <a:endParaRPr lang="en-US" sz="2400" dirty="0"/>
          </a:p>
          <a:p>
            <a:pPr marL="115888" lvl="3" indent="0" defTabSz="280988">
              <a:buNone/>
              <a:tabLst>
                <a:tab pos="1195388" algn="l"/>
              </a:tabLst>
            </a:pPr>
            <a:r>
              <a:rPr lang="en-US" sz="2400" dirty="0">
                <a:solidFill>
                  <a:srgbClr val="FF0000"/>
                </a:solidFill>
              </a:rPr>
              <a:t>Costs not listed are ineligible.</a:t>
            </a:r>
          </a:p>
          <a:p>
            <a:pPr marL="115888" lvl="3" indent="0" defTabSz="280988">
              <a:buNone/>
              <a:tabLst>
                <a:tab pos="1195388" algn="l"/>
              </a:tabLst>
            </a:pPr>
            <a:endParaRPr lang="en-US" sz="2400" dirty="0"/>
          </a:p>
          <a:p>
            <a:pPr marL="458788" lvl="3" indent="-342900" defTabSz="280988">
              <a:buFont typeface="Arial"/>
              <a:buChar char="•"/>
              <a:tabLst>
                <a:tab pos="1195388" algn="l"/>
              </a:tabLst>
            </a:pPr>
            <a:r>
              <a:rPr lang="en-US" sz="2400" dirty="0"/>
              <a:t>Must allocate administrative costs to actual eligible expenses &amp; may not bill admin at a standard rate (e.g., 7%).</a:t>
            </a:r>
          </a:p>
          <a:p>
            <a:pPr marL="115888" lvl="3" indent="0" defTabSz="280988">
              <a:buNone/>
              <a:tabLst>
                <a:tab pos="1195388" algn="l"/>
              </a:tabLst>
            </a:pPr>
            <a:endParaRPr lang="en-US" sz="2400" dirty="0"/>
          </a:p>
          <a:p>
            <a:pPr marL="458788" lvl="3" indent="-342900" defTabSz="280988">
              <a:buFont typeface="Arial"/>
              <a:buChar char="•"/>
              <a:tabLst>
                <a:tab pos="1195388" algn="l"/>
              </a:tabLst>
            </a:pPr>
            <a:r>
              <a:rPr lang="en-US" sz="2400" dirty="0"/>
              <a:t>Recipients must share at least 50% of project administrative funds with its sub-recipients.</a:t>
            </a:r>
          </a:p>
          <a:p>
            <a:pPr marL="115888" lvl="3" indent="0" defTabSz="280988">
              <a:buNone/>
              <a:tabLst>
                <a:tab pos="1195388" algn="l"/>
              </a:tabLst>
            </a:pPr>
            <a:r>
              <a:rPr lang="en-US" sz="2400" dirty="0"/>
              <a:t> </a:t>
            </a:r>
          </a:p>
          <a:p>
            <a:pPr marL="458788" lvl="3" indent="-342900" defTabSz="280988">
              <a:buFont typeface="Arial"/>
              <a:buChar char="•"/>
              <a:tabLst>
                <a:tab pos="1195388" algn="l"/>
              </a:tabLst>
            </a:pPr>
            <a:endParaRPr lang="en-US" sz="2400" dirty="0"/>
          </a:p>
          <a:p>
            <a:pPr marL="458788" lvl="3" indent="-342900" defTabSz="280988">
              <a:buFont typeface="Arial"/>
              <a:buChar char="•"/>
              <a:tabLst>
                <a:tab pos="1195388" algn="l"/>
              </a:tabLst>
            </a:pPr>
            <a:endParaRPr lang="en-US" sz="2400" dirty="0"/>
          </a:p>
        </p:txBody>
      </p:sp>
      <p:sp>
        <p:nvSpPr>
          <p:cNvPr id="117762" name="Title 1"/>
          <p:cNvSpPr>
            <a:spLocks noGrp="1"/>
          </p:cNvSpPr>
          <p:nvPr>
            <p:ph type="title"/>
          </p:nvPr>
        </p:nvSpPr>
        <p:spPr>
          <a:xfrm>
            <a:off x="1166594" y="714991"/>
            <a:ext cx="9585319" cy="835675"/>
          </a:xfrm>
        </p:spPr>
        <p:txBody>
          <a:bodyPr>
            <a:normAutofit/>
          </a:bodyPr>
          <a:lstStyle/>
          <a:p>
            <a:r>
              <a:rPr lang="en-US" sz="4000" dirty="0"/>
              <a:t>Eligible Costs − Project Administration (2)</a:t>
            </a:r>
          </a:p>
        </p:txBody>
      </p:sp>
      <p:pic>
        <p:nvPicPr>
          <p:cNvPr id="2" name="Picture 1"/>
          <p:cNvPicPr>
            <a:picLocks noChangeAspect="1"/>
          </p:cNvPicPr>
          <p:nvPr/>
        </p:nvPicPr>
        <p:blipFill>
          <a:blip r:embed="rId3"/>
          <a:stretch>
            <a:fillRect/>
          </a:stretch>
        </p:blipFill>
        <p:spPr>
          <a:xfrm>
            <a:off x="9692292" y="325748"/>
            <a:ext cx="2499707" cy="1817969"/>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70</a:t>
            </a:fld>
            <a:endParaRPr lang="en-US" dirty="0"/>
          </a:p>
        </p:txBody>
      </p:sp>
    </p:spTree>
    <p:extLst>
      <p:ext uri="{BB962C8B-B14F-4D97-AF65-F5344CB8AC3E}">
        <p14:creationId xmlns:p14="http://schemas.microsoft.com/office/powerpoint/2010/main" val="76727784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Content Placeholder 2"/>
          <p:cNvSpPr>
            <a:spLocks noGrp="1"/>
          </p:cNvSpPr>
          <p:nvPr>
            <p:ph idx="1"/>
          </p:nvPr>
        </p:nvSpPr>
        <p:spPr>
          <a:xfrm>
            <a:off x="393403" y="2080478"/>
            <a:ext cx="11125200" cy="3317875"/>
          </a:xfrm>
        </p:spPr>
        <p:txBody>
          <a:bodyPr>
            <a:normAutofit/>
          </a:bodyPr>
          <a:lstStyle/>
          <a:p>
            <a:pPr marL="1138238" lvl="3" indent="-342900">
              <a:buFont typeface="Arial"/>
              <a:buChar char="•"/>
            </a:pPr>
            <a:r>
              <a:rPr lang="en-US" sz="2400" dirty="0"/>
              <a:t>Staff and overhead costs directly related to carrying out operating, leasing, rental assistance, and support services activities are eligible under those activities not admin.</a:t>
            </a:r>
          </a:p>
          <a:p>
            <a:pPr marL="1145530" lvl="5" indent="0">
              <a:buNone/>
            </a:pPr>
            <a:r>
              <a:rPr lang="en-US" sz="2400" dirty="0"/>
              <a:t>EXAMPLES:</a:t>
            </a:r>
          </a:p>
          <a:p>
            <a:pPr marL="1487488" lvl="5" indent="-55563">
              <a:buFont typeface="Wingdings" charset="2"/>
              <a:buChar char="§"/>
            </a:pPr>
            <a:r>
              <a:rPr lang="en-US" sz="2400" dirty="0"/>
              <a:t>	 HQS Inspections</a:t>
            </a:r>
          </a:p>
          <a:p>
            <a:pPr marL="1885950" lvl="5" indent="-454025">
              <a:buFont typeface="Wingdings" charset="2"/>
              <a:buChar char="§"/>
              <a:tabLst>
                <a:tab pos="1830388" algn="l"/>
              </a:tabLst>
            </a:pPr>
            <a:r>
              <a:rPr lang="en-US" sz="2400" dirty="0"/>
              <a:t>Rent Reasonableness Determinations</a:t>
            </a:r>
          </a:p>
          <a:p>
            <a:pPr marL="1885950" lvl="5" indent="-454025">
              <a:buFont typeface="Wingdings" charset="2"/>
              <a:buChar char="§"/>
              <a:tabLst>
                <a:tab pos="1830388" algn="l"/>
              </a:tabLst>
            </a:pPr>
            <a:r>
              <a:rPr lang="en-US" sz="2400" dirty="0"/>
              <a:t>Supervision of Property Management and Social Services Staff</a:t>
            </a:r>
          </a:p>
          <a:p>
            <a:pPr marL="1145530" lvl="5" indent="0">
              <a:buNone/>
            </a:pPr>
            <a:endParaRPr lang="en-US" sz="2400" dirty="0"/>
          </a:p>
        </p:txBody>
      </p:sp>
      <p:sp>
        <p:nvSpPr>
          <p:cNvPr id="117762" name="Title 1"/>
          <p:cNvSpPr>
            <a:spLocks noGrp="1"/>
          </p:cNvSpPr>
          <p:nvPr>
            <p:ph type="title"/>
          </p:nvPr>
        </p:nvSpPr>
        <p:spPr>
          <a:xfrm>
            <a:off x="1166594" y="714991"/>
            <a:ext cx="9585319" cy="835675"/>
          </a:xfrm>
        </p:spPr>
        <p:txBody>
          <a:bodyPr>
            <a:normAutofit/>
          </a:bodyPr>
          <a:lstStyle/>
          <a:p>
            <a:r>
              <a:rPr lang="en-US" sz="4000" dirty="0">
                <a:solidFill>
                  <a:srgbClr val="FF0000"/>
                </a:solidFill>
              </a:rPr>
              <a:t>Ineligible Costs </a:t>
            </a:r>
            <a:r>
              <a:rPr lang="en-US" sz="4000" dirty="0"/>
              <a:t>− Project Administration</a:t>
            </a:r>
          </a:p>
        </p:txBody>
      </p:sp>
      <p:pic>
        <p:nvPicPr>
          <p:cNvPr id="2" name="Picture 1"/>
          <p:cNvPicPr>
            <a:picLocks noChangeAspect="1"/>
          </p:cNvPicPr>
          <p:nvPr/>
        </p:nvPicPr>
        <p:blipFill rotWithShape="1">
          <a:blip r:embed="rId3"/>
          <a:srcRect t="13233" b="17242"/>
          <a:stretch/>
        </p:blipFill>
        <p:spPr>
          <a:xfrm>
            <a:off x="4389309" y="4891118"/>
            <a:ext cx="2931571" cy="1442755"/>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71</a:t>
            </a:fld>
            <a:endParaRPr lang="en-US" dirty="0"/>
          </a:p>
        </p:txBody>
      </p:sp>
    </p:spTree>
    <p:extLst>
      <p:ext uri="{BB962C8B-B14F-4D97-AF65-F5344CB8AC3E}">
        <p14:creationId xmlns:p14="http://schemas.microsoft.com/office/powerpoint/2010/main" val="383330050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4"/>
          <p:cNvSpPr>
            <a:spLocks noGrp="1" noChangeArrowheads="1"/>
          </p:cNvSpPr>
          <p:nvPr>
            <p:ph type="title"/>
          </p:nvPr>
        </p:nvSpPr>
        <p:spPr/>
        <p:txBody>
          <a:bodyPr/>
          <a:lstStyle/>
          <a:p>
            <a:pPr eaLnBrk="1" hangingPunct="1"/>
            <a:r>
              <a:rPr lang="en-US" dirty="0"/>
              <a:t>Direct vs. Indirect Costs</a:t>
            </a:r>
          </a:p>
        </p:txBody>
      </p:sp>
      <p:sp>
        <p:nvSpPr>
          <p:cNvPr id="125955" name="Rectangle 15"/>
          <p:cNvSpPr>
            <a:spLocks noGrp="1" noChangeArrowheads="1"/>
          </p:cNvSpPr>
          <p:nvPr>
            <p:ph sz="half" idx="1"/>
          </p:nvPr>
        </p:nvSpPr>
        <p:spPr>
          <a:xfrm>
            <a:off x="1097279" y="1845734"/>
            <a:ext cx="3931308" cy="4023360"/>
          </a:xfrm>
        </p:spPr>
        <p:txBody>
          <a:bodyPr>
            <a:normAutofit fontScale="92500" lnSpcReduction="20000"/>
          </a:bodyPr>
          <a:lstStyle/>
          <a:p>
            <a:pPr marL="0" indent="0" eaLnBrk="1" hangingPunct="1">
              <a:buNone/>
            </a:pPr>
            <a:r>
              <a:rPr lang="en-US" sz="2400" b="1" dirty="0"/>
              <a:t>Direct costs </a:t>
            </a:r>
            <a:r>
              <a:rPr lang="en-US" sz="2400" dirty="0"/>
              <a:t>are associated with a particular cost objective or award that can be directly assigned to such activities relatively easily and with a high degree of accuracy.</a:t>
            </a:r>
          </a:p>
          <a:p>
            <a:pPr marL="0" indent="0" eaLnBrk="1" hangingPunct="1">
              <a:buNone/>
            </a:pPr>
            <a:r>
              <a:rPr lang="en-US" sz="2400" b="1" dirty="0"/>
              <a:t>Indirect costs </a:t>
            </a:r>
            <a:r>
              <a:rPr lang="en-US" sz="2400" dirty="0"/>
              <a:t>are incurred for common or joint objectives and cannot be readily associated with a particular cost objective </a:t>
            </a:r>
          </a:p>
          <a:p>
            <a:pPr marL="0" indent="0">
              <a:buNone/>
            </a:pPr>
            <a:r>
              <a:rPr lang="en-US" sz="2400" dirty="0"/>
              <a:t>To charge indirect costs, agency must have an indirect cost rate proposal that is in accordance with OMB Circulars A-87 or A-122, as applicable. </a:t>
            </a:r>
          </a:p>
          <a:p>
            <a:pPr eaLnBrk="1" hangingPunct="1"/>
            <a:endParaRPr lang="en-US" dirty="0"/>
          </a:p>
        </p:txBody>
      </p:sp>
      <p:sp>
        <p:nvSpPr>
          <p:cNvPr id="3" name="Content Placeholder 2"/>
          <p:cNvSpPr>
            <a:spLocks noGrp="1"/>
          </p:cNvSpPr>
          <p:nvPr>
            <p:ph sz="half" idx="2"/>
          </p:nvPr>
        </p:nvSpPr>
        <p:spPr/>
        <p:txBody>
          <a:bodyPr>
            <a:normAutofit fontScale="92500" lnSpcReduction="20000"/>
          </a:bodyPr>
          <a:lstStyle/>
          <a:p>
            <a:r>
              <a:rPr lang="en-US" dirty="0"/>
              <a:t> </a:t>
            </a:r>
          </a:p>
        </p:txBody>
      </p:sp>
      <p:pic>
        <p:nvPicPr>
          <p:cNvPr id="2" name="Picture 1"/>
          <p:cNvPicPr>
            <a:picLocks noChangeAspect="1"/>
          </p:cNvPicPr>
          <p:nvPr/>
        </p:nvPicPr>
        <p:blipFill>
          <a:blip r:embed="rId3"/>
          <a:stretch>
            <a:fillRect/>
          </a:stretch>
        </p:blipFill>
        <p:spPr>
          <a:xfrm>
            <a:off x="5239887" y="2488187"/>
            <a:ext cx="6551151" cy="2766946"/>
          </a:xfrm>
          <a:prstGeom prst="rect">
            <a:avLst/>
          </a:prstGeom>
        </p:spPr>
      </p:pic>
      <p:sp>
        <p:nvSpPr>
          <p:cNvPr id="4" name="Slide Number Placeholder 3"/>
          <p:cNvSpPr>
            <a:spLocks noGrp="1"/>
          </p:cNvSpPr>
          <p:nvPr>
            <p:ph type="sldNum" sz="quarter" idx="12"/>
          </p:nvPr>
        </p:nvSpPr>
        <p:spPr/>
        <p:txBody>
          <a:bodyPr/>
          <a:lstStyle/>
          <a:p>
            <a:fld id="{4FAB73BC-B049-4115-A692-8D63A059BFB8}" type="slidenum">
              <a:rPr lang="en-US" smtClean="0"/>
              <a:pPr/>
              <a:t>72</a:t>
            </a:fld>
            <a:endParaRPr lang="en-US" dirty="0"/>
          </a:p>
        </p:txBody>
      </p:sp>
    </p:spTree>
    <p:extLst>
      <p:ext uri="{BB962C8B-B14F-4D97-AF65-F5344CB8AC3E}">
        <p14:creationId xmlns:p14="http://schemas.microsoft.com/office/powerpoint/2010/main" val="41111990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vs. Indirect Costs</a:t>
            </a:r>
          </a:p>
        </p:txBody>
      </p:sp>
      <p:sp>
        <p:nvSpPr>
          <p:cNvPr id="3" name="Content Placeholder 2"/>
          <p:cNvSpPr>
            <a:spLocks noGrp="1"/>
          </p:cNvSpPr>
          <p:nvPr>
            <p:ph sz="half" idx="1"/>
          </p:nvPr>
        </p:nvSpPr>
        <p:spPr>
          <a:xfrm>
            <a:off x="1097279" y="1845734"/>
            <a:ext cx="6285555" cy="4388148"/>
          </a:xfrm>
        </p:spPr>
        <p:txBody>
          <a:bodyPr>
            <a:normAutofit lnSpcReduction="10000"/>
          </a:bodyPr>
          <a:lstStyle/>
          <a:p>
            <a:pPr marL="338138" indent="-223838">
              <a:buFont typeface="Arial"/>
              <a:buChar char="•"/>
            </a:pPr>
            <a:r>
              <a:rPr lang="en-US" sz="2400" dirty="0"/>
              <a:t>Eligible admin costs are defined in the CoC Program Interim rule; costs not listed are not eligible </a:t>
            </a:r>
          </a:p>
          <a:p>
            <a:pPr marL="338138" indent="-223838">
              <a:buFont typeface="Arial"/>
              <a:buChar char="•"/>
            </a:pPr>
            <a:r>
              <a:rPr lang="en-US" sz="2400" dirty="0"/>
              <a:t>Overhead costs that are not eligible as admin costs MAY be eligible as indirect costs if:</a:t>
            </a:r>
          </a:p>
          <a:p>
            <a:pPr marL="692658" lvl="1" indent="-285750">
              <a:buFont typeface="Wingdings" charset="2"/>
              <a:buChar char="ü"/>
            </a:pPr>
            <a:endParaRPr lang="en-US" sz="2400" dirty="0"/>
          </a:p>
          <a:p>
            <a:pPr marL="692658" lvl="1" indent="-285750">
              <a:buFont typeface="Wingdings" charset="2"/>
              <a:buChar char="ü"/>
            </a:pPr>
            <a:r>
              <a:rPr lang="en-US" sz="2400" dirty="0"/>
              <a:t>Agency has an indirect cost rate proposal that is in accordance with federal requirements</a:t>
            </a:r>
          </a:p>
          <a:p>
            <a:pPr marL="692658" lvl="1" indent="-285750">
              <a:buFont typeface="Wingdings" charset="2"/>
              <a:buChar char="ü"/>
            </a:pPr>
            <a:r>
              <a:rPr lang="en-US" sz="2400" dirty="0"/>
              <a:t>Cost is indirectly related to carrying out operating, leasing, rental assistance, or supportive services activities </a:t>
            </a:r>
          </a:p>
          <a:p>
            <a:pPr marL="692658" lvl="1" indent="-285750">
              <a:buFont typeface="Wingdings" charset="2"/>
              <a:buChar char="ü"/>
            </a:pPr>
            <a:endParaRPr lang="en-US" dirty="0"/>
          </a:p>
          <a:p>
            <a:pPr marL="692658" lvl="1" indent="-285750">
              <a:buFont typeface="Wingdings" charset="2"/>
              <a:buChar char="ü"/>
            </a:pPr>
            <a:endParaRPr lang="en-US" dirty="0"/>
          </a:p>
        </p:txBody>
      </p:sp>
      <p:pic>
        <p:nvPicPr>
          <p:cNvPr id="6" name="Content Placeholder 5"/>
          <p:cNvPicPr>
            <a:picLocks noGrp="1" noChangeAspect="1"/>
          </p:cNvPicPr>
          <p:nvPr>
            <p:ph sz="half" idx="2"/>
          </p:nvPr>
        </p:nvPicPr>
        <p:blipFill>
          <a:blip r:embed="rId2"/>
          <a:srcRect t="6544" b="6544"/>
          <a:stretch>
            <a:fillRect/>
          </a:stretch>
        </p:blipFill>
        <p:spPr>
          <a:xfrm>
            <a:off x="7543535" y="2497550"/>
            <a:ext cx="3626743" cy="2955123"/>
          </a:xfrm>
        </p:spPr>
      </p:pic>
      <p:sp>
        <p:nvSpPr>
          <p:cNvPr id="5" name="Slide Number Placeholder 4"/>
          <p:cNvSpPr>
            <a:spLocks noGrp="1"/>
          </p:cNvSpPr>
          <p:nvPr>
            <p:ph type="sldNum" sz="quarter" idx="12"/>
          </p:nvPr>
        </p:nvSpPr>
        <p:spPr/>
        <p:txBody>
          <a:bodyPr/>
          <a:lstStyle/>
          <a:p>
            <a:fld id="{4FAB73BC-B049-4115-A692-8D63A059BFB8}" type="slidenum">
              <a:rPr lang="en-US" smtClean="0"/>
              <a:pPr/>
              <a:t>73</a:t>
            </a:fld>
            <a:endParaRPr lang="en-US" dirty="0"/>
          </a:p>
        </p:txBody>
      </p:sp>
    </p:spTree>
    <p:extLst>
      <p:ext uri="{BB962C8B-B14F-4D97-AF65-F5344CB8AC3E}">
        <p14:creationId xmlns:p14="http://schemas.microsoft.com/office/powerpoint/2010/main" val="41025872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expense is this?</a:t>
            </a:r>
          </a:p>
        </p:txBody>
      </p:sp>
      <p:sp>
        <p:nvSpPr>
          <p:cNvPr id="3" name="Content Placeholder 2"/>
          <p:cNvSpPr>
            <a:spLocks noGrp="1"/>
          </p:cNvSpPr>
          <p:nvPr>
            <p:ph idx="1"/>
          </p:nvPr>
        </p:nvSpPr>
        <p:spPr>
          <a:xfrm>
            <a:off x="1097280" y="1845734"/>
            <a:ext cx="10058400" cy="4410868"/>
          </a:xfrm>
        </p:spPr>
        <p:txBody>
          <a:bodyPr>
            <a:normAutofit/>
          </a:bodyPr>
          <a:lstStyle/>
          <a:p>
            <a:pPr marL="117475" lvl="1" indent="0">
              <a:buNone/>
            </a:pPr>
            <a:r>
              <a:rPr lang="en-US" sz="2000" dirty="0"/>
              <a:t>Staff salary for conducting HQS inspections</a:t>
            </a:r>
          </a:p>
          <a:p>
            <a:pPr marL="586105" lvl="2" indent="-285750">
              <a:buFont typeface="Wingdings" charset="2"/>
              <a:buChar char="ü"/>
            </a:pPr>
            <a:r>
              <a:rPr lang="en-US" sz="2000" dirty="0">
                <a:solidFill>
                  <a:srgbClr val="FF0000"/>
                </a:solidFill>
              </a:rPr>
              <a:t>Rental Assistance</a:t>
            </a:r>
          </a:p>
          <a:p>
            <a:pPr marL="117475" lvl="1" indent="0">
              <a:buNone/>
            </a:pPr>
            <a:r>
              <a:rPr lang="en-US" sz="2000" dirty="0"/>
              <a:t>Benefits for case management supervisor</a:t>
            </a:r>
          </a:p>
          <a:p>
            <a:pPr marL="625475" lvl="1" indent="-342900">
              <a:buFont typeface="Wingdings" charset="2"/>
              <a:buChar char="ü"/>
            </a:pPr>
            <a:r>
              <a:rPr lang="en-US" sz="2000" dirty="0">
                <a:solidFill>
                  <a:srgbClr val="FF0000"/>
                </a:solidFill>
              </a:rPr>
              <a:t>Supportive Services</a:t>
            </a:r>
          </a:p>
          <a:p>
            <a:pPr marL="117475" lvl="1" indent="0">
              <a:buNone/>
            </a:pPr>
            <a:r>
              <a:rPr lang="en-US" sz="2000" dirty="0"/>
              <a:t>Staff salary and travel costs to attend HUD training</a:t>
            </a:r>
          </a:p>
          <a:p>
            <a:pPr marL="625475" lvl="1" indent="-342900">
              <a:buFont typeface="Wingdings" charset="2"/>
              <a:buChar char="ü"/>
            </a:pPr>
            <a:r>
              <a:rPr lang="en-US" sz="2000" dirty="0">
                <a:solidFill>
                  <a:srgbClr val="FF0000"/>
                </a:solidFill>
              </a:rPr>
              <a:t>Administrative</a:t>
            </a:r>
          </a:p>
          <a:p>
            <a:r>
              <a:rPr lang="en-US" dirty="0"/>
              <a:t>Staff salary to compile the APR</a:t>
            </a:r>
          </a:p>
          <a:p>
            <a:pPr marL="630238" lvl="1" indent="-341313">
              <a:buFont typeface="Wingdings" charset="2"/>
              <a:buChar char="ü"/>
            </a:pPr>
            <a:r>
              <a:rPr lang="en-US" sz="2000" dirty="0">
                <a:solidFill>
                  <a:srgbClr val="FF0000"/>
                </a:solidFill>
              </a:rPr>
              <a:t>Administrative</a:t>
            </a:r>
          </a:p>
          <a:p>
            <a:pPr marL="114300" lvl="1" indent="0">
              <a:buNone/>
            </a:pPr>
            <a:r>
              <a:rPr lang="en-US" sz="2000" dirty="0"/>
              <a:t>Costs associated with payroll management</a:t>
            </a:r>
          </a:p>
          <a:p>
            <a:pPr marL="633413" lvl="1" indent="-342900">
              <a:buFont typeface="Wingdings" charset="2"/>
              <a:buChar char="ü"/>
            </a:pPr>
            <a:r>
              <a:rPr lang="en-US" sz="2000" dirty="0">
                <a:solidFill>
                  <a:srgbClr val="FF0000"/>
                </a:solidFill>
              </a:rPr>
              <a:t>Indirect</a:t>
            </a:r>
          </a:p>
          <a:p>
            <a:pPr marL="61912" lvl="1" indent="0">
              <a:buNone/>
            </a:pPr>
            <a:r>
              <a:rPr lang="en-US" sz="2000" dirty="0"/>
              <a:t>Salaries for IT staff who maintain the agency’s network</a:t>
            </a:r>
          </a:p>
          <a:p>
            <a:pPr marL="630238" lvl="1" indent="-342900">
              <a:buFont typeface="Wingdings" charset="2"/>
              <a:buChar char="ü"/>
            </a:pPr>
            <a:r>
              <a:rPr lang="en-US" sz="2000" dirty="0">
                <a:solidFill>
                  <a:srgbClr val="FF0000"/>
                </a:solidFill>
              </a:rPr>
              <a:t>Indirect</a:t>
            </a:r>
          </a:p>
          <a:p>
            <a:pPr marL="61912" lvl="1" indent="0">
              <a:buNone/>
            </a:pPr>
            <a:endParaRPr lang="en-US"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74</a:t>
            </a:fld>
            <a:endParaRPr lang="en-US" dirty="0"/>
          </a:p>
        </p:txBody>
      </p:sp>
    </p:spTree>
    <p:extLst>
      <p:ext uri="{BB962C8B-B14F-4D97-AF65-F5344CB8AC3E}">
        <p14:creationId xmlns:p14="http://schemas.microsoft.com/office/powerpoint/2010/main" val="157530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Fully Spending Grant Funds</a:t>
            </a:r>
          </a:p>
        </p:txBody>
      </p:sp>
      <p:sp>
        <p:nvSpPr>
          <p:cNvPr id="6" name="Text Placeholder 5"/>
          <p:cNvSpPr>
            <a:spLocks noGrp="1"/>
          </p:cNvSpPr>
          <p:nvPr>
            <p:ph type="body" idx="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75</a:t>
            </a:fld>
            <a:endParaRPr lang="en-US" dirty="0"/>
          </a:p>
        </p:txBody>
      </p:sp>
    </p:spTree>
    <p:extLst>
      <p:ext uri="{BB962C8B-B14F-4D97-AF65-F5344CB8AC3E}">
        <p14:creationId xmlns:p14="http://schemas.microsoft.com/office/powerpoint/2010/main" val="40578720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Under Spending</a:t>
            </a:r>
          </a:p>
        </p:txBody>
      </p:sp>
      <p:sp>
        <p:nvSpPr>
          <p:cNvPr id="3" name="Content Placeholder 2"/>
          <p:cNvSpPr>
            <a:spLocks noGrp="1"/>
          </p:cNvSpPr>
          <p:nvPr>
            <p:ph idx="1"/>
          </p:nvPr>
        </p:nvSpPr>
        <p:spPr>
          <a:xfrm>
            <a:off x="1097280" y="1845733"/>
            <a:ext cx="10058400" cy="4373549"/>
          </a:xfrm>
        </p:spPr>
        <p:txBody>
          <a:bodyPr>
            <a:normAutofit fontScale="92500" lnSpcReduction="20000"/>
          </a:bodyPr>
          <a:lstStyle/>
          <a:p>
            <a:r>
              <a:rPr lang="en-US" sz="2700" b="1" dirty="0"/>
              <a:t>Funds not spent are returned to Washington </a:t>
            </a:r>
            <a:r>
              <a:rPr lang="mr-IN" sz="2700" b="1" dirty="0"/>
              <a:t>–</a:t>
            </a:r>
            <a:r>
              <a:rPr lang="en-US" sz="2700" b="1" dirty="0"/>
              <a:t> not available to </a:t>
            </a:r>
            <a:r>
              <a:rPr lang="en-US" sz="2700" b="1" dirty="0" err="1"/>
              <a:t>CoC</a:t>
            </a:r>
            <a:endParaRPr lang="en-US" sz="2700" b="1" dirty="0"/>
          </a:p>
          <a:p>
            <a:r>
              <a:rPr lang="en-US" sz="2700" dirty="0"/>
              <a:t>All project partners are responsible for closely monitoring spending on all </a:t>
            </a:r>
            <a:r>
              <a:rPr lang="en-US" sz="2700" dirty="0" err="1"/>
              <a:t>CoC</a:t>
            </a:r>
            <a:r>
              <a:rPr lang="en-US" sz="2700" dirty="0"/>
              <a:t> grants:</a:t>
            </a:r>
          </a:p>
          <a:p>
            <a:pPr marL="334963" lvl="0" indent="-334963">
              <a:buFont typeface="Wingdings" charset="2"/>
              <a:buChar char="§"/>
            </a:pPr>
            <a:r>
              <a:rPr lang="en-US" sz="2700" dirty="0"/>
              <a:t>Regularly assess expenditures against the pro-rated grant amount available on each eligible budget line item (e.g., Rental Assistance, Leasing, Operating, Supportive Services, Project Administrative Costs, and HMIS).</a:t>
            </a:r>
          </a:p>
          <a:p>
            <a:pPr marL="334963" lvl="0" indent="-334963">
              <a:buFont typeface="Wingdings" charset="2"/>
              <a:buChar char="§"/>
            </a:pPr>
            <a:r>
              <a:rPr lang="en-US" sz="2700" dirty="0"/>
              <a:t>Promptly determine reason for under spending and whether the </a:t>
            </a:r>
            <a:r>
              <a:rPr lang="en-US" sz="2700" dirty="0" err="1"/>
              <a:t>underspending</a:t>
            </a:r>
            <a:r>
              <a:rPr lang="en-US" sz="2700" dirty="0"/>
              <a:t> is anticipated to continue and result in funds not being fully spent at the end of the grant term.</a:t>
            </a:r>
          </a:p>
          <a:p>
            <a:pPr marL="334963" lvl="0" indent="-334963">
              <a:buFont typeface="Wingdings" charset="2"/>
              <a:buChar char="§"/>
            </a:pPr>
            <a:r>
              <a:rPr lang="en-US" sz="2700" dirty="0"/>
              <a:t>Track spending over time to identify patterns that may indicate that the project is regularly unable to fully spend allocated funds.</a:t>
            </a:r>
            <a:endParaRPr lang="en-US" dirty="0"/>
          </a:p>
          <a:p>
            <a:r>
              <a:rPr lang="en-US" dirty="0"/>
              <a:t>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76</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093825" y="222713"/>
            <a:ext cx="2723476" cy="1354007"/>
          </a:xfrm>
          <a:prstGeom prst="rect">
            <a:avLst/>
          </a:prstGeom>
          <a:noFill/>
          <a:ln>
            <a:noFill/>
          </a:ln>
        </p:spPr>
      </p:pic>
    </p:spTree>
    <p:extLst>
      <p:ext uri="{BB962C8B-B14F-4D97-AF65-F5344CB8AC3E}">
        <p14:creationId xmlns:p14="http://schemas.microsoft.com/office/powerpoint/2010/main" val="16069797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Under Spending - </a:t>
            </a:r>
          </a:p>
        </p:txBody>
      </p:sp>
      <p:sp>
        <p:nvSpPr>
          <p:cNvPr id="3" name="Content Placeholder 2"/>
          <p:cNvSpPr>
            <a:spLocks noGrp="1"/>
          </p:cNvSpPr>
          <p:nvPr>
            <p:ph idx="1"/>
          </p:nvPr>
        </p:nvSpPr>
        <p:spPr/>
        <p:txBody>
          <a:bodyPr/>
          <a:lstStyle/>
          <a:p>
            <a:pPr lvl="0"/>
            <a:r>
              <a:rPr lang="en-US" sz="2400" b="1" dirty="0"/>
              <a:t>Serve more households than indicated in your project application.  </a:t>
            </a:r>
          </a:p>
          <a:p>
            <a:pPr marL="334963" lvl="0" indent="-334963">
              <a:buFont typeface="Arial"/>
              <a:buChar char="•"/>
            </a:pPr>
            <a:r>
              <a:rPr lang="en-US" sz="2400" dirty="0"/>
              <a:t>For scattered-site and sponsor-based rental assistance (SRA) projects, this does not require a grant agreement amendment. </a:t>
            </a:r>
          </a:p>
          <a:p>
            <a:pPr marL="334963" lvl="0" indent="-334963">
              <a:buFont typeface="Arial"/>
              <a:buChar char="•"/>
            </a:pPr>
            <a:r>
              <a:rPr lang="en-US" sz="2400" dirty="0"/>
              <a:t>PRA sites may be able to place homeless participants in units located at the congregate site not previously dedicated to serve homeless tenants; or</a:t>
            </a:r>
          </a:p>
          <a:p>
            <a:pPr marL="334963" lvl="0" indent="-334963">
              <a:buFont typeface="Arial"/>
              <a:buChar char="•"/>
            </a:pPr>
            <a:r>
              <a:rPr lang="en-US" sz="2400" dirty="0"/>
              <a:t>By working with the HUD field office to secure a grant agreement amendment to enable a switch from PRA to SRA, projects may be able to over-lease using scattered site units in addition to those at congregate sites.</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77</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9546325" y="4753239"/>
            <a:ext cx="2061801" cy="1436845"/>
          </a:xfrm>
          <a:prstGeom prst="rect">
            <a:avLst/>
          </a:prstGeom>
          <a:noFill/>
          <a:ln>
            <a:noFill/>
          </a:ln>
        </p:spPr>
      </p:pic>
    </p:spTree>
    <p:extLst>
      <p:ext uri="{BB962C8B-B14F-4D97-AF65-F5344CB8AC3E}">
        <p14:creationId xmlns:p14="http://schemas.microsoft.com/office/powerpoint/2010/main" val="23823260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Under Spending (2) </a:t>
            </a:r>
          </a:p>
        </p:txBody>
      </p:sp>
      <p:sp>
        <p:nvSpPr>
          <p:cNvPr id="3" name="Content Placeholder 2"/>
          <p:cNvSpPr>
            <a:spLocks noGrp="1"/>
          </p:cNvSpPr>
          <p:nvPr>
            <p:ph idx="1"/>
          </p:nvPr>
        </p:nvSpPr>
        <p:spPr>
          <a:xfrm>
            <a:off x="1097280" y="1845734"/>
            <a:ext cx="10058400" cy="4344350"/>
          </a:xfrm>
        </p:spPr>
        <p:txBody>
          <a:bodyPr>
            <a:normAutofit fontScale="92500" lnSpcReduction="10000"/>
          </a:bodyPr>
          <a:lstStyle/>
          <a:p>
            <a:pPr marL="0" lvl="0" indent="0">
              <a:buNone/>
            </a:pPr>
            <a:r>
              <a:rPr lang="en-US" sz="2400" b="1" dirty="0"/>
              <a:t>Apply for rental assistance at less than FMR to offset tenant rent payments. </a:t>
            </a:r>
          </a:p>
          <a:p>
            <a:pPr marL="334963" lvl="0" indent="-334963">
              <a:buFont typeface="Arial"/>
              <a:buChar char="•"/>
            </a:pPr>
            <a:r>
              <a:rPr lang="en-US" sz="2400" dirty="0"/>
              <a:t>Would occur upon submission to HUD of the next renewal application. </a:t>
            </a:r>
          </a:p>
          <a:p>
            <a:pPr marL="334963" lvl="0" indent="-334963">
              <a:buFont typeface="Arial"/>
              <a:buChar char="•"/>
            </a:pPr>
            <a:r>
              <a:rPr lang="en-US" sz="2400" dirty="0"/>
              <a:t>Reduction would be permanent - critical that changes be informed by a careful assessment to avoid a short-fall.</a:t>
            </a:r>
          </a:p>
          <a:p>
            <a:pPr marL="344488" lvl="0" indent="-344488">
              <a:buFont typeface="Arial"/>
              <a:buChar char="•"/>
            </a:pPr>
            <a:r>
              <a:rPr lang="en-US" sz="2400" dirty="0"/>
              <a:t>Notify the </a:t>
            </a:r>
            <a:r>
              <a:rPr lang="en-US" sz="2400" dirty="0" err="1"/>
              <a:t>CoC</a:t>
            </a:r>
            <a:r>
              <a:rPr lang="en-US" sz="2400" dirty="0"/>
              <a:t> in advance so funds can be reallocated or seek grant amendment to move funds to supportive services line.</a:t>
            </a:r>
          </a:p>
          <a:p>
            <a:pPr marL="0" lvl="0" indent="0">
              <a:buNone/>
            </a:pPr>
            <a:r>
              <a:rPr lang="en-US" sz="2400" b="1" dirty="0"/>
              <a:t>Budget modifications</a:t>
            </a:r>
          </a:p>
          <a:p>
            <a:pPr marL="295275" lvl="0" indent="-295275">
              <a:buFont typeface="Arial"/>
              <a:buChar char="•"/>
            </a:pPr>
            <a:r>
              <a:rPr lang="en-US" sz="2400" dirty="0"/>
              <a:t>Shifting up to 10% from one approved eligible activity to another activity – does not require a grant agreement amendment. </a:t>
            </a:r>
          </a:p>
          <a:p>
            <a:pPr marL="295275" indent="-295275">
              <a:buFont typeface="Arial"/>
              <a:buChar char="•"/>
            </a:pPr>
            <a:r>
              <a:rPr lang="en-US" sz="2400" dirty="0"/>
              <a:t>Shifting more than 10% from one approved eligible activity to another activity –requires a HUD approval of a grant agreement amendment. </a:t>
            </a:r>
            <a:endParaRPr lang="en-US" sz="2400" b="1" dirty="0"/>
          </a:p>
          <a:p>
            <a:pPr marL="0" lvl="0" indent="0">
              <a:buNone/>
            </a:pPr>
            <a:endParaRPr lang="en-US" sz="2400" b="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78</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9794471" y="262786"/>
            <a:ext cx="2397529" cy="1605918"/>
          </a:xfrm>
          <a:prstGeom prst="rect">
            <a:avLst/>
          </a:prstGeom>
          <a:noFill/>
          <a:ln>
            <a:noFill/>
          </a:ln>
        </p:spPr>
      </p:pic>
    </p:spTree>
    <p:extLst>
      <p:ext uri="{BB962C8B-B14F-4D97-AF65-F5344CB8AC3E}">
        <p14:creationId xmlns:p14="http://schemas.microsoft.com/office/powerpoint/2010/main" val="17911808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Under Spending (3) </a:t>
            </a:r>
          </a:p>
        </p:txBody>
      </p:sp>
      <p:sp>
        <p:nvSpPr>
          <p:cNvPr id="3" name="Content Placeholder 2"/>
          <p:cNvSpPr>
            <a:spLocks noGrp="1"/>
          </p:cNvSpPr>
          <p:nvPr>
            <p:ph idx="1"/>
          </p:nvPr>
        </p:nvSpPr>
        <p:spPr>
          <a:xfrm>
            <a:off x="1097280" y="1845734"/>
            <a:ext cx="10058400" cy="4344350"/>
          </a:xfrm>
        </p:spPr>
        <p:txBody>
          <a:bodyPr>
            <a:normAutofit/>
          </a:bodyPr>
          <a:lstStyle/>
          <a:p>
            <a:pPr marL="0" indent="0">
              <a:buNone/>
            </a:pPr>
            <a:r>
              <a:rPr lang="en-US" sz="2400" b="1" dirty="0"/>
              <a:t>Seek a no cost contract extension to extend the end date of a grant  </a:t>
            </a:r>
          </a:p>
          <a:p>
            <a:pPr marL="627571" lvl="1" indent="-334963">
              <a:buFont typeface="Arial"/>
              <a:buChar char="•"/>
            </a:pPr>
            <a:r>
              <a:rPr lang="en-US" sz="2200" dirty="0"/>
              <a:t>Pushes back the start date of your subsequent renewal and may make it less likely that your grant term will begin before you have an executed grant agreement.</a:t>
            </a:r>
          </a:p>
          <a:p>
            <a:pPr marL="627571" lvl="1" indent="-334963">
              <a:buFont typeface="Arial"/>
              <a:buChar char="•"/>
            </a:pPr>
            <a:r>
              <a:rPr lang="en-US" sz="2200" dirty="0"/>
              <a:t>Requires HUD approval of a grant agreement amendment.</a:t>
            </a:r>
          </a:p>
          <a:p>
            <a:pPr marL="0" lvl="0" indent="0">
              <a:buNone/>
            </a:pPr>
            <a:r>
              <a:rPr lang="en-US" sz="2400" b="1" dirty="0"/>
              <a:t>Give money you are unable to spend regularly back to the </a:t>
            </a:r>
            <a:r>
              <a:rPr lang="en-US" sz="2400" b="1" dirty="0" err="1"/>
              <a:t>CoC</a:t>
            </a:r>
            <a:r>
              <a:rPr lang="en-US" sz="2400" b="1" dirty="0"/>
              <a:t> for reallocation.</a:t>
            </a:r>
          </a:p>
          <a:p>
            <a:pPr marL="0" lvl="0" indent="0">
              <a:buNone/>
            </a:pPr>
            <a:r>
              <a:rPr lang="en-US" sz="2400" b="1" dirty="0"/>
              <a:t>Other strategies</a:t>
            </a:r>
          </a:p>
          <a:p>
            <a:pPr marL="334963" lvl="0" indent="-334963">
              <a:buFont typeface="Arial"/>
              <a:buChar char="•"/>
            </a:pPr>
            <a:r>
              <a:rPr lang="en-US" sz="2400" dirty="0"/>
              <a:t>Promptly fill staff vacancies. </a:t>
            </a:r>
          </a:p>
          <a:p>
            <a:pPr marL="334963" lvl="0" indent="-334963">
              <a:buFont typeface="Arial"/>
              <a:buChar char="•"/>
            </a:pPr>
            <a:r>
              <a:rPr lang="en-US" sz="2400" dirty="0"/>
              <a:t>Review </a:t>
            </a:r>
            <a:r>
              <a:rPr lang="en-US" sz="2400" dirty="0" err="1"/>
              <a:t>CoC</a:t>
            </a:r>
            <a:r>
              <a:rPr lang="en-US" sz="2400" dirty="0"/>
              <a:t> Program eligible expenses for opportunities to use </a:t>
            </a:r>
            <a:r>
              <a:rPr lang="en-US" sz="2400" dirty="0" err="1"/>
              <a:t>CoC</a:t>
            </a:r>
            <a:r>
              <a:rPr lang="en-US" sz="2400" dirty="0"/>
              <a:t> funds to support eligible costs (security deposits, damages, participant transportation, etc.)</a:t>
            </a:r>
          </a:p>
          <a:p>
            <a:pPr marL="334963" lvl="0" indent="-334963">
              <a:buFont typeface="Arial"/>
              <a:buChar char="•"/>
            </a:pPr>
            <a:endParaRPr lang="en-US" sz="2400" b="1" dirty="0"/>
          </a:p>
          <a:p>
            <a:pPr marL="0" lvl="0" indent="0">
              <a:buNone/>
            </a:pPr>
            <a:endParaRPr lang="en-US" sz="2400" b="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79</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9356566" y="251658"/>
            <a:ext cx="2577330" cy="1266664"/>
          </a:xfrm>
          <a:prstGeom prst="rect">
            <a:avLst/>
          </a:prstGeom>
          <a:noFill/>
          <a:ln>
            <a:noFill/>
          </a:ln>
        </p:spPr>
      </p:pic>
    </p:spTree>
    <p:extLst>
      <p:ext uri="{BB962C8B-B14F-4D97-AF65-F5344CB8AC3E}">
        <p14:creationId xmlns:p14="http://schemas.microsoft.com/office/powerpoint/2010/main" val="4106250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dirty="0"/>
              <a:t>Utilities – Rental Assistance</a:t>
            </a:r>
          </a:p>
        </p:txBody>
      </p:sp>
      <p:sp>
        <p:nvSpPr>
          <p:cNvPr id="8" name="Content Placeholder 7"/>
          <p:cNvSpPr>
            <a:spLocks noGrp="1"/>
          </p:cNvSpPr>
          <p:nvPr>
            <p:ph idx="1"/>
          </p:nvPr>
        </p:nvSpPr>
        <p:spPr>
          <a:xfrm>
            <a:off x="625279" y="1891237"/>
            <a:ext cx="10871200" cy="1176338"/>
          </a:xfrm>
        </p:spPr>
        <p:txBody>
          <a:bodyPr/>
          <a:lstStyle/>
          <a:p>
            <a:pPr marL="0" indent="0">
              <a:buNone/>
              <a:defRPr/>
            </a:pPr>
            <a:r>
              <a:rPr lang="en-US" sz="2400" dirty="0"/>
              <a:t>If tenant pays separately for utilities:</a:t>
            </a:r>
          </a:p>
          <a:p>
            <a:pPr marL="0" indent="0">
              <a:buFont typeface="Times" pitchFamily="4" charset="0"/>
              <a:buNone/>
              <a:defRPr/>
            </a:pPr>
            <a:endParaRPr lang="en-US" dirty="0"/>
          </a:p>
        </p:txBody>
      </p:sp>
      <p:graphicFrame>
        <p:nvGraphicFramePr>
          <p:cNvPr id="3" name="Diagram 2"/>
          <p:cNvGraphicFramePr/>
          <p:nvPr>
            <p:extLst>
              <p:ext uri="{D42A27DB-BD31-4B8C-83A1-F6EECF244321}">
                <p14:modId xmlns:p14="http://schemas.microsoft.com/office/powerpoint/2010/main" val="192624925"/>
              </p:ext>
            </p:extLst>
          </p:nvPr>
        </p:nvGraphicFramePr>
        <p:xfrm>
          <a:off x="609600" y="2411156"/>
          <a:ext cx="1066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5182561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Other fiscal requirements</a:t>
            </a:r>
          </a:p>
        </p:txBody>
      </p:sp>
      <p:sp>
        <p:nvSpPr>
          <p:cNvPr id="6" name="Text Placeholder 5"/>
          <p:cNvSpPr>
            <a:spLocks noGrp="1"/>
          </p:cNvSpPr>
          <p:nvPr>
            <p:ph type="body" idx="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4FAB73BC-B049-4115-A692-8D63A059BFB8}" type="slidenum">
              <a:rPr lang="en-US" smtClean="0"/>
              <a:pPr/>
              <a:t>80</a:t>
            </a:fld>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911479" y="748055"/>
            <a:ext cx="3847085" cy="5120846"/>
          </a:xfrm>
          <a:prstGeom prst="rect">
            <a:avLst/>
          </a:prstGeom>
          <a:noFill/>
          <a:ln>
            <a:noFill/>
          </a:ln>
        </p:spPr>
      </p:pic>
    </p:spTree>
    <p:extLst>
      <p:ext uri="{BB962C8B-B14F-4D97-AF65-F5344CB8AC3E}">
        <p14:creationId xmlns:p14="http://schemas.microsoft.com/office/powerpoint/2010/main" val="22914545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9"/>
          <p:cNvSpPr>
            <a:spLocks noGrp="1" noChangeArrowheads="1"/>
          </p:cNvSpPr>
          <p:nvPr>
            <p:ph type="title"/>
          </p:nvPr>
        </p:nvSpPr>
        <p:spPr/>
        <p:txBody>
          <a:bodyPr/>
          <a:lstStyle/>
          <a:p>
            <a:pPr eaLnBrk="1" hangingPunct="1"/>
            <a:r>
              <a:rPr lang="en-US" dirty="0"/>
              <a:t>Documenting Time</a:t>
            </a:r>
          </a:p>
        </p:txBody>
      </p:sp>
      <p:sp>
        <p:nvSpPr>
          <p:cNvPr id="543754" name="Rectangle 10"/>
          <p:cNvSpPr>
            <a:spLocks noGrp="1" noChangeArrowheads="1"/>
          </p:cNvSpPr>
          <p:nvPr>
            <p:ph type="body" idx="1"/>
          </p:nvPr>
        </p:nvSpPr>
        <p:spPr/>
        <p:txBody>
          <a:bodyPr>
            <a:normAutofit fontScale="92500"/>
          </a:bodyPr>
          <a:lstStyle/>
          <a:p>
            <a:pPr marL="341313" indent="-282575" eaLnBrk="1" hangingPunct="1">
              <a:buFont typeface="Arial"/>
              <a:buChar char="•"/>
            </a:pPr>
            <a:r>
              <a:rPr lang="en-US" sz="2800" dirty="0"/>
              <a:t>Timesheets suffice for employees who work in a single indirect cost activity (e.g. accounting)</a:t>
            </a:r>
          </a:p>
          <a:p>
            <a:pPr marL="341313" indent="-282575" eaLnBrk="1" hangingPunct="1">
              <a:buFont typeface="Arial"/>
              <a:buChar char="•"/>
            </a:pPr>
            <a:r>
              <a:rPr lang="en-US" sz="2800" dirty="0"/>
              <a:t>Timesheets, with periodic certifications, suffice for employees who work on a single federal award category (e.g. supportive services)</a:t>
            </a:r>
          </a:p>
          <a:p>
            <a:pPr marL="341313" indent="-282575" eaLnBrk="1" hangingPunct="1">
              <a:buFont typeface="Arial"/>
              <a:buChar char="•"/>
            </a:pPr>
            <a:r>
              <a:rPr lang="en-US" sz="2800" dirty="0"/>
              <a:t>For employees who work on more than one activity, direct and/or indirect, timesheets must be supported by personnel activity sheets</a:t>
            </a:r>
          </a:p>
          <a:p>
            <a:pPr marL="341313" indent="-282575" eaLnBrk="1" hangingPunct="1">
              <a:lnSpc>
                <a:spcPct val="60000"/>
              </a:lnSpc>
              <a:buFont typeface="Arial"/>
              <a:buChar char="•"/>
            </a:pPr>
            <a:r>
              <a:rPr lang="en-US" sz="2800" dirty="0"/>
              <a:t>Time sheets must reconcile to activity logs (e.g., case </a:t>
            </a:r>
          </a:p>
          <a:p>
            <a:pPr marL="285750" indent="0" eaLnBrk="1" hangingPunct="1">
              <a:lnSpc>
                <a:spcPct val="60000"/>
              </a:lnSpc>
              <a:buNone/>
            </a:pPr>
            <a:r>
              <a:rPr lang="en-US" sz="2800" dirty="0"/>
              <a:t> notes for service staff, maintenance logs for operations </a:t>
            </a:r>
          </a:p>
          <a:p>
            <a:pPr marL="338138" indent="0" eaLnBrk="1" hangingPunct="1">
              <a:lnSpc>
                <a:spcPct val="60000"/>
              </a:lnSpc>
              <a:buNone/>
            </a:pPr>
            <a:r>
              <a:rPr lang="en-US" sz="2800" dirty="0"/>
              <a:t>staff)</a:t>
            </a:r>
          </a:p>
          <a:p>
            <a:pPr marL="58738" indent="0" eaLnBrk="1" hangingPunct="1">
              <a:buNone/>
            </a:pPr>
            <a:endParaRPr lang="en-US" sz="2800" dirty="0"/>
          </a:p>
        </p:txBody>
      </p:sp>
      <p:sp>
        <p:nvSpPr>
          <p:cNvPr id="543755" name="AutoShape 11"/>
          <p:cNvSpPr>
            <a:spLocks noChangeArrowheads="1"/>
          </p:cNvSpPr>
          <p:nvPr/>
        </p:nvSpPr>
        <p:spPr bwMode="auto">
          <a:xfrm>
            <a:off x="9625542" y="4407414"/>
            <a:ext cx="2032000" cy="1981200"/>
          </a:xfrm>
          <a:prstGeom prst="foldedCorner">
            <a:avLst>
              <a:gd name="adj" fmla="val 12500"/>
            </a:avLst>
          </a:prstGeom>
          <a:solidFill>
            <a:schemeClr val="accent1"/>
          </a:solidFill>
          <a:ln w="9525">
            <a:solidFill>
              <a:schemeClr val="tx1"/>
            </a:solidFill>
            <a:round/>
            <a:headEnd/>
            <a:tailEnd/>
          </a:ln>
          <a:effectLst>
            <a:outerShdw dist="107763" dir="2700000" algn="ctr" rotWithShape="0">
              <a:schemeClr val="bg2"/>
            </a:outerShdw>
          </a:effectLst>
        </p:spPr>
        <p:txBody>
          <a:bodyPr anchor="ctr"/>
          <a:lstStyle/>
          <a:p>
            <a:pPr algn="ctr">
              <a:defRPr/>
            </a:pPr>
            <a:r>
              <a:rPr lang="en-US" sz="2000" dirty="0">
                <a:solidFill>
                  <a:schemeClr val="tx1"/>
                </a:solidFill>
                <a:cs typeface="Arial" charset="0"/>
              </a:rPr>
              <a:t>Source: OMB Circulars A-87, A-110 and A-122</a:t>
            </a:r>
          </a:p>
        </p:txBody>
      </p:sp>
      <p:sp>
        <p:nvSpPr>
          <p:cNvPr id="2" name="Slide Number Placeholder 1"/>
          <p:cNvSpPr>
            <a:spLocks noGrp="1"/>
          </p:cNvSpPr>
          <p:nvPr>
            <p:ph type="sldNum" sz="quarter" idx="12"/>
          </p:nvPr>
        </p:nvSpPr>
        <p:spPr/>
        <p:txBody>
          <a:bodyPr/>
          <a:lstStyle/>
          <a:p>
            <a:fld id="{4FAB73BC-B049-4115-A692-8D63A059BFB8}" type="slidenum">
              <a:rPr lang="en-US" smtClean="0"/>
              <a:pPr/>
              <a:t>81</a:t>
            </a:fld>
            <a:endParaRPr lang="en-US" dirty="0"/>
          </a:p>
        </p:txBody>
      </p:sp>
    </p:spTree>
    <p:extLst>
      <p:ext uri="{BB962C8B-B14F-4D97-AF65-F5344CB8AC3E}">
        <p14:creationId xmlns:p14="http://schemas.microsoft.com/office/powerpoint/2010/main" val="3153141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8"/>
          <p:cNvSpPr>
            <a:spLocks noGrp="1" noChangeArrowheads="1"/>
          </p:cNvSpPr>
          <p:nvPr>
            <p:ph type="title"/>
          </p:nvPr>
        </p:nvSpPr>
        <p:spPr/>
        <p:txBody>
          <a:bodyPr/>
          <a:lstStyle/>
          <a:p>
            <a:pPr eaLnBrk="1" hangingPunct="1"/>
            <a:r>
              <a:rPr lang="en-US" altLang="en-US" dirty="0"/>
              <a:t>Procurement Overview</a:t>
            </a:r>
          </a:p>
        </p:txBody>
      </p:sp>
      <p:sp>
        <p:nvSpPr>
          <p:cNvPr id="130051" name="Rectangle 9"/>
          <p:cNvSpPr>
            <a:spLocks noGrp="1" noChangeArrowheads="1"/>
          </p:cNvSpPr>
          <p:nvPr>
            <p:ph type="body" idx="1"/>
          </p:nvPr>
        </p:nvSpPr>
        <p:spPr/>
        <p:txBody>
          <a:bodyPr>
            <a:normAutofit/>
          </a:bodyPr>
          <a:lstStyle/>
          <a:p>
            <a:pPr eaLnBrk="1" hangingPunct="1"/>
            <a:r>
              <a:rPr lang="en-US" altLang="en-US" sz="2800" dirty="0"/>
              <a:t>Procurement policies must be in place </a:t>
            </a:r>
          </a:p>
          <a:p>
            <a:pPr eaLnBrk="1" hangingPunct="1"/>
            <a:r>
              <a:rPr lang="en-US" altLang="en-US" sz="2800" dirty="0"/>
              <a:t>Must follow written procedures and document compliance</a:t>
            </a:r>
          </a:p>
          <a:p>
            <a:pPr eaLnBrk="1" hangingPunct="1"/>
            <a:r>
              <a:rPr lang="en-US" altLang="en-US" sz="2800" dirty="0"/>
              <a:t>Four procurement methods available</a:t>
            </a:r>
          </a:p>
          <a:p>
            <a:pPr lvl="1" eaLnBrk="1" hangingPunct="1"/>
            <a:r>
              <a:rPr lang="en-US" altLang="en-US" sz="2800" dirty="0"/>
              <a:t>Small purchase </a:t>
            </a:r>
          </a:p>
          <a:p>
            <a:pPr lvl="1" eaLnBrk="1" hangingPunct="1"/>
            <a:r>
              <a:rPr lang="en-US" altLang="en-US" sz="2800" dirty="0"/>
              <a:t>Sealed bid</a:t>
            </a:r>
          </a:p>
          <a:p>
            <a:pPr lvl="1" eaLnBrk="1" hangingPunct="1"/>
            <a:r>
              <a:rPr lang="en-US" altLang="en-US" sz="2800" dirty="0"/>
              <a:t>Request for proposals (RFP)</a:t>
            </a:r>
          </a:p>
          <a:p>
            <a:pPr lvl="1" eaLnBrk="1" hangingPunct="1"/>
            <a:r>
              <a:rPr lang="en-US" altLang="en-US" sz="2800" dirty="0"/>
              <a:t>Non-competitive</a:t>
            </a:r>
          </a:p>
        </p:txBody>
      </p:sp>
      <p:pic>
        <p:nvPicPr>
          <p:cNvPr id="2" name="Picture 1"/>
          <p:cNvPicPr>
            <a:picLocks noChangeAspect="1"/>
          </p:cNvPicPr>
          <p:nvPr/>
        </p:nvPicPr>
        <p:blipFill>
          <a:blip r:embed="rId2"/>
          <a:stretch>
            <a:fillRect/>
          </a:stretch>
        </p:blipFill>
        <p:spPr>
          <a:xfrm>
            <a:off x="7650653" y="2997952"/>
            <a:ext cx="3684431" cy="3070358"/>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82</a:t>
            </a:fld>
            <a:endParaRPr lang="en-US" dirty="0"/>
          </a:p>
        </p:txBody>
      </p:sp>
    </p:spTree>
    <p:extLst>
      <p:ext uri="{BB962C8B-B14F-4D97-AF65-F5344CB8AC3E}">
        <p14:creationId xmlns:p14="http://schemas.microsoft.com/office/powerpoint/2010/main" val="1851762650"/>
      </p:ext>
    </p:extLst>
  </p:cSld>
  <p:clrMapOvr>
    <a:masterClrMapping/>
  </p:clrMapOvr>
  <p:transition>
    <p:randomBar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8"/>
          <p:cNvSpPr>
            <a:spLocks noGrp="1" noChangeArrowheads="1"/>
          </p:cNvSpPr>
          <p:nvPr>
            <p:ph type="title"/>
          </p:nvPr>
        </p:nvSpPr>
        <p:spPr/>
        <p:txBody>
          <a:bodyPr/>
          <a:lstStyle/>
          <a:p>
            <a:pPr eaLnBrk="1" hangingPunct="1"/>
            <a:r>
              <a:rPr lang="en-US" altLang="en-US" dirty="0"/>
              <a:t>Most Common for </a:t>
            </a:r>
            <a:r>
              <a:rPr lang="en-US" altLang="en-US" dirty="0" err="1"/>
              <a:t>CoC</a:t>
            </a:r>
            <a:r>
              <a:rPr lang="en-US" altLang="en-US" dirty="0"/>
              <a:t> Projects:</a:t>
            </a:r>
            <a:br>
              <a:rPr lang="en-US" altLang="en-US" dirty="0"/>
            </a:br>
            <a:r>
              <a:rPr lang="en-US" altLang="en-US" dirty="0"/>
              <a:t>Small Purchase</a:t>
            </a:r>
          </a:p>
        </p:txBody>
      </p:sp>
      <p:sp>
        <p:nvSpPr>
          <p:cNvPr id="131075" name="Rectangle 9"/>
          <p:cNvSpPr>
            <a:spLocks noGrp="1" noChangeArrowheads="1"/>
          </p:cNvSpPr>
          <p:nvPr>
            <p:ph type="body" idx="1"/>
          </p:nvPr>
        </p:nvSpPr>
        <p:spPr/>
        <p:txBody>
          <a:bodyPr>
            <a:normAutofit/>
          </a:bodyPr>
          <a:lstStyle/>
          <a:p>
            <a:pPr eaLnBrk="1" hangingPunct="1"/>
            <a:r>
              <a:rPr lang="en-US" altLang="en-US" sz="2800" dirty="0"/>
              <a:t>May be used for purchases below $150,000</a:t>
            </a:r>
          </a:p>
          <a:p>
            <a:pPr eaLnBrk="1" hangingPunct="1"/>
            <a:r>
              <a:rPr lang="en-US" altLang="en-US" sz="2800" dirty="0"/>
              <a:t>Requirements include</a:t>
            </a:r>
          </a:p>
          <a:p>
            <a:pPr lvl="1" eaLnBrk="1" hangingPunct="1"/>
            <a:r>
              <a:rPr lang="en-US" altLang="en-US" sz="2800" dirty="0"/>
              <a:t>Getting 3 to 5 competitive quotes </a:t>
            </a:r>
          </a:p>
          <a:p>
            <a:pPr lvl="1" eaLnBrk="1" hangingPunct="1"/>
            <a:r>
              <a:rPr lang="en-US" altLang="en-US" sz="2800" dirty="0"/>
              <a:t>Selecting the most reasonable offer</a:t>
            </a:r>
          </a:p>
          <a:p>
            <a:pPr lvl="1" eaLnBrk="1" hangingPunct="1"/>
            <a:r>
              <a:rPr lang="en-US" altLang="en-US" sz="2800" dirty="0"/>
              <a:t>Using purchase orders or petty cash to purchase</a:t>
            </a:r>
          </a:p>
        </p:txBody>
      </p:sp>
      <p:pic>
        <p:nvPicPr>
          <p:cNvPr id="2" name="Picture 1"/>
          <p:cNvPicPr>
            <a:picLocks noChangeAspect="1"/>
          </p:cNvPicPr>
          <p:nvPr/>
        </p:nvPicPr>
        <p:blipFill>
          <a:blip r:embed="rId2"/>
          <a:stretch>
            <a:fillRect/>
          </a:stretch>
        </p:blipFill>
        <p:spPr>
          <a:xfrm>
            <a:off x="8710893" y="3245354"/>
            <a:ext cx="3098800" cy="2628900"/>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83</a:t>
            </a:fld>
            <a:endParaRPr lang="en-US" dirty="0"/>
          </a:p>
        </p:txBody>
      </p:sp>
    </p:spTree>
    <p:extLst>
      <p:ext uri="{BB962C8B-B14F-4D97-AF65-F5344CB8AC3E}">
        <p14:creationId xmlns:p14="http://schemas.microsoft.com/office/powerpoint/2010/main" val="2267690691"/>
      </p:ext>
    </p:extLst>
  </p:cSld>
  <p:clrMapOvr>
    <a:masterClrMapping/>
  </p:clrMapOvr>
  <p:transition>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1110125" y="810281"/>
            <a:ext cx="10968567" cy="688975"/>
          </a:xfrm>
        </p:spPr>
        <p:txBody>
          <a:bodyPr>
            <a:normAutofit fontScale="90000"/>
          </a:bodyPr>
          <a:lstStyle/>
          <a:p>
            <a:pPr eaLnBrk="1" hangingPunct="1"/>
            <a:r>
              <a:rPr lang="en-US" b="1" dirty="0"/>
              <a:t>Match Requirements</a:t>
            </a:r>
          </a:p>
        </p:txBody>
      </p:sp>
      <p:sp>
        <p:nvSpPr>
          <p:cNvPr id="119810" name="Rectangle 3"/>
          <p:cNvSpPr>
            <a:spLocks noGrp="1" noChangeArrowheads="1"/>
          </p:cNvSpPr>
          <p:nvPr>
            <p:ph sz="quarter" idx="1"/>
          </p:nvPr>
        </p:nvSpPr>
        <p:spPr>
          <a:xfrm>
            <a:off x="782733" y="2627865"/>
            <a:ext cx="10704970" cy="3871307"/>
          </a:xfrm>
        </p:spPr>
        <p:txBody>
          <a:bodyPr/>
          <a:lstStyle/>
          <a:p>
            <a:pPr marL="342900" lvl="1" indent="-342900">
              <a:buFont typeface="Times" pitchFamily="18" charset="0"/>
              <a:buChar char="•"/>
            </a:pPr>
            <a:r>
              <a:rPr lang="en-US" sz="2600" dirty="0"/>
              <a:t>Match requirement - 25% cash or in kind for all line items except leasing</a:t>
            </a:r>
          </a:p>
          <a:p>
            <a:pPr marL="342900" lvl="1" indent="-342900">
              <a:buFont typeface="Times" pitchFamily="18" charset="0"/>
              <a:buChar char="•"/>
            </a:pPr>
            <a:r>
              <a:rPr lang="en-US" sz="2600" dirty="0"/>
              <a:t>Match is provided to the CoC Program grant - </a:t>
            </a:r>
            <a:r>
              <a:rPr lang="en-US" sz="2600" b="1" dirty="0">
                <a:solidFill>
                  <a:srgbClr val="FF0000"/>
                </a:solidFill>
              </a:rPr>
              <a:t>not</a:t>
            </a:r>
            <a:r>
              <a:rPr lang="en-US" sz="2600" dirty="0"/>
              <a:t> to a budget line item </a:t>
            </a:r>
          </a:p>
          <a:p>
            <a:pPr marL="342900" lvl="1" indent="-342900">
              <a:buFont typeface="Times" pitchFamily="18" charset="0"/>
              <a:buChar char="•"/>
            </a:pPr>
            <a:r>
              <a:rPr lang="en-US" sz="2600" dirty="0"/>
              <a:t>Matching funds can only be used on eligible CoC Program costs (any eligible cost </a:t>
            </a:r>
            <a:r>
              <a:rPr lang="mr-IN" sz="2600" dirty="0"/>
              <a:t>–</a:t>
            </a:r>
            <a:r>
              <a:rPr lang="en-US" sz="2600" dirty="0"/>
              <a:t> not limited to approved budget line items)</a:t>
            </a:r>
          </a:p>
          <a:p>
            <a:pPr marL="342900" lvl="1" indent="-342900">
              <a:buFont typeface="Times" pitchFamily="18" charset="0"/>
              <a:buChar char="•"/>
            </a:pPr>
            <a:r>
              <a:rPr lang="en-US" sz="2800" dirty="0"/>
              <a:t>Example:  $100,000 of operating funds may be matched with $25,000 cash that is expended on eligible supportive services or with $25,000 worth of in-kind eligible supportive services</a:t>
            </a:r>
          </a:p>
        </p:txBody>
      </p:sp>
      <p:pic>
        <p:nvPicPr>
          <p:cNvPr id="2" name="Picture 1"/>
          <p:cNvPicPr>
            <a:picLocks noChangeAspect="1"/>
          </p:cNvPicPr>
          <p:nvPr/>
        </p:nvPicPr>
        <p:blipFill>
          <a:blip r:embed="rId3"/>
          <a:stretch>
            <a:fillRect/>
          </a:stretch>
        </p:blipFill>
        <p:spPr>
          <a:xfrm>
            <a:off x="8337304" y="587038"/>
            <a:ext cx="2988981" cy="2109869"/>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84</a:t>
            </a:fld>
            <a:endParaRPr lang="en-US" dirty="0"/>
          </a:p>
        </p:txBody>
      </p:sp>
    </p:spTree>
    <p:extLst>
      <p:ext uri="{BB962C8B-B14F-4D97-AF65-F5344CB8AC3E}">
        <p14:creationId xmlns:p14="http://schemas.microsoft.com/office/powerpoint/2010/main" val="16129451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1031846" y="703780"/>
            <a:ext cx="10968567" cy="841375"/>
          </a:xfrm>
        </p:spPr>
        <p:txBody>
          <a:bodyPr/>
          <a:lstStyle/>
          <a:p>
            <a:pPr eaLnBrk="1" hangingPunct="1"/>
            <a:r>
              <a:rPr lang="en-US" sz="4000" b="1" dirty="0"/>
              <a:t>Understanding Match</a:t>
            </a:r>
          </a:p>
        </p:txBody>
      </p:sp>
      <p:sp>
        <p:nvSpPr>
          <p:cNvPr id="121858" name="Rectangle 3"/>
          <p:cNvSpPr>
            <a:spLocks noGrp="1" noChangeArrowheads="1"/>
          </p:cNvSpPr>
          <p:nvPr>
            <p:ph sz="quarter" idx="1"/>
          </p:nvPr>
        </p:nvSpPr>
        <p:spPr>
          <a:xfrm>
            <a:off x="624903" y="2183072"/>
            <a:ext cx="9956800" cy="4153005"/>
          </a:xfrm>
        </p:spPr>
        <p:txBody>
          <a:bodyPr>
            <a:normAutofit fontScale="92500" lnSpcReduction="20000"/>
          </a:bodyPr>
          <a:lstStyle/>
          <a:p>
            <a:pPr marL="341313" lvl="1" indent="-341313">
              <a:buFont typeface="Arial"/>
              <a:buChar char="•"/>
            </a:pPr>
            <a:r>
              <a:rPr lang="en-US" sz="3200" dirty="0"/>
              <a:t>The total match requirement  can be met through </a:t>
            </a:r>
            <a:r>
              <a:rPr lang="en-US" sz="3200" b="1" dirty="0"/>
              <a:t>cash, in-kind, or a combination</a:t>
            </a:r>
            <a:r>
              <a:rPr lang="en-US" sz="3200" dirty="0"/>
              <a:t> of the two.</a:t>
            </a:r>
          </a:p>
          <a:p>
            <a:pPr marL="341313" lvl="0" indent="-341313">
              <a:buFont typeface="Arial"/>
              <a:buChar char="•"/>
            </a:pPr>
            <a:r>
              <a:rPr lang="en-US" sz="3200" dirty="0"/>
              <a:t>Funds must come to and be disbursed by the grantee.  </a:t>
            </a:r>
          </a:p>
          <a:p>
            <a:pPr marL="341313" lvl="0" indent="-341313">
              <a:buFont typeface="Arial"/>
              <a:buChar char="•"/>
            </a:pPr>
            <a:r>
              <a:rPr lang="en-US" sz="3200" dirty="0"/>
              <a:t>Full match amount committed in the application must be met </a:t>
            </a:r>
          </a:p>
          <a:p>
            <a:pPr marL="633921" lvl="1" indent="-341313">
              <a:buFont typeface="Wingdings" charset="2"/>
              <a:buChar char="ü"/>
            </a:pPr>
            <a:r>
              <a:rPr lang="en-US" sz="3200" dirty="0"/>
              <a:t>HUD  monitors based on that amount.</a:t>
            </a:r>
          </a:p>
          <a:p>
            <a:pPr marL="633921" lvl="1" indent="-341313">
              <a:buFont typeface="Wingdings" charset="2"/>
              <a:buChar char="ü"/>
            </a:pPr>
            <a:r>
              <a:rPr lang="en-US" sz="3200" dirty="0"/>
              <a:t>No advantage to committing more than the minimum required amount.  </a:t>
            </a:r>
          </a:p>
          <a:p>
            <a:pPr marL="342900" lvl="1" indent="-342900">
              <a:buClr>
                <a:srgbClr val="99CB38"/>
              </a:buClr>
              <a:buFont typeface="Times" pitchFamily="18" charset="0"/>
              <a:buChar char="•"/>
            </a:pPr>
            <a:r>
              <a:rPr lang="en-US" sz="3200" dirty="0">
                <a:solidFill>
                  <a:prstClr val="black">
                    <a:lumMod val="75000"/>
                    <a:lumOff val="25000"/>
                  </a:prstClr>
                </a:solidFill>
              </a:rPr>
              <a:t>Program income (participant rent) can now be used as match</a:t>
            </a:r>
          </a:p>
          <a:p>
            <a:pPr marL="342900" lvl="1" indent="-342900">
              <a:buClr>
                <a:srgbClr val="99CB38"/>
              </a:buClr>
              <a:buFont typeface="Times" pitchFamily="18" charset="0"/>
              <a:buChar char="•"/>
            </a:pPr>
            <a:r>
              <a:rPr lang="en-US" sz="3200" dirty="0">
                <a:solidFill>
                  <a:prstClr val="black">
                    <a:lumMod val="75000"/>
                    <a:lumOff val="25000"/>
                  </a:prstClr>
                </a:solidFill>
              </a:rPr>
              <a:t>Value of commitments of land, buildings, &amp; equipment may be claimed only once</a:t>
            </a:r>
          </a:p>
          <a:p>
            <a:pPr marL="457200" indent="-457200" eaLnBrk="1" hangingPunct="1">
              <a:spcBef>
                <a:spcPts val="1200"/>
              </a:spcBef>
              <a:buFont typeface="Wingdings" pitchFamily="2" charset="2"/>
              <a:buNone/>
            </a:pPr>
            <a:endParaRPr lang="en-US" sz="2300" dirty="0"/>
          </a:p>
          <a:p>
            <a:pPr marL="457200" indent="-457200" eaLnBrk="1" hangingPunct="1">
              <a:spcBef>
                <a:spcPts val="1200"/>
              </a:spcBef>
              <a:buFont typeface="Wingdings" pitchFamily="2" charset="2"/>
              <a:buNone/>
            </a:pPr>
            <a:endParaRPr lang="en-US" dirty="0"/>
          </a:p>
        </p:txBody>
      </p:sp>
      <p:pic>
        <p:nvPicPr>
          <p:cNvPr id="2" name="Picture 1"/>
          <p:cNvPicPr>
            <a:picLocks noChangeAspect="1"/>
          </p:cNvPicPr>
          <p:nvPr/>
        </p:nvPicPr>
        <p:blipFill>
          <a:blip r:embed="rId3"/>
          <a:stretch>
            <a:fillRect/>
          </a:stretch>
        </p:blipFill>
        <p:spPr>
          <a:xfrm>
            <a:off x="9185583" y="286308"/>
            <a:ext cx="2671287" cy="1773902"/>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85</a:t>
            </a:fld>
            <a:endParaRPr lang="en-US" dirty="0"/>
          </a:p>
        </p:txBody>
      </p:sp>
    </p:spTree>
    <p:extLst>
      <p:ext uri="{BB962C8B-B14F-4D97-AF65-F5344CB8AC3E}">
        <p14:creationId xmlns:p14="http://schemas.microsoft.com/office/powerpoint/2010/main" val="2142763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1037362" y="825145"/>
            <a:ext cx="10765367" cy="701675"/>
          </a:xfrm>
        </p:spPr>
        <p:txBody>
          <a:bodyPr/>
          <a:lstStyle/>
          <a:p>
            <a:pPr eaLnBrk="1" hangingPunct="1"/>
            <a:r>
              <a:rPr lang="en-US" sz="4000" b="1" dirty="0"/>
              <a:t>What Is Not Match?</a:t>
            </a:r>
          </a:p>
        </p:txBody>
      </p:sp>
      <p:sp>
        <p:nvSpPr>
          <p:cNvPr id="123906" name="Rectangle 3"/>
          <p:cNvSpPr>
            <a:spLocks noGrp="1" noChangeArrowheads="1"/>
          </p:cNvSpPr>
          <p:nvPr>
            <p:ph sz="quarter" idx="1"/>
          </p:nvPr>
        </p:nvSpPr>
        <p:spPr>
          <a:xfrm>
            <a:off x="695899" y="2259867"/>
            <a:ext cx="9956800" cy="3152775"/>
          </a:xfrm>
        </p:spPr>
        <p:txBody>
          <a:bodyPr>
            <a:normAutofit/>
          </a:bodyPr>
          <a:lstStyle/>
          <a:p>
            <a:pPr marL="458788" indent="-280988">
              <a:buFont typeface="Lucida Grande"/>
              <a:buChar char="x"/>
            </a:pPr>
            <a:r>
              <a:rPr lang="en-US" sz="2800" dirty="0"/>
              <a:t>Participant income (e.g. public benefits)</a:t>
            </a:r>
          </a:p>
          <a:p>
            <a:pPr marL="458788" indent="-280988">
              <a:buFont typeface="Lucida Grande"/>
              <a:buChar char="x"/>
            </a:pPr>
            <a:r>
              <a:rPr lang="en-US" sz="2800" dirty="0"/>
              <a:t>Participant savings </a:t>
            </a:r>
          </a:p>
          <a:p>
            <a:pPr marL="458788" indent="-280988" eaLnBrk="1" hangingPunct="1">
              <a:spcBef>
                <a:spcPts val="1200"/>
              </a:spcBef>
              <a:buFont typeface="Lucida Grande"/>
              <a:buChar char="x"/>
            </a:pPr>
            <a:r>
              <a:rPr lang="en-US" sz="2800" dirty="0"/>
              <a:t>Cash or any in kind contribution used as match for another grant. </a:t>
            </a:r>
          </a:p>
        </p:txBody>
      </p:sp>
      <p:pic>
        <p:nvPicPr>
          <p:cNvPr id="2" name="Picture 1"/>
          <p:cNvPicPr>
            <a:picLocks noChangeAspect="1"/>
          </p:cNvPicPr>
          <p:nvPr/>
        </p:nvPicPr>
        <p:blipFill>
          <a:blip r:embed="rId3"/>
          <a:stretch>
            <a:fillRect/>
          </a:stretch>
        </p:blipFill>
        <p:spPr>
          <a:xfrm>
            <a:off x="8232564" y="473159"/>
            <a:ext cx="3048925" cy="2073717"/>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86</a:t>
            </a:fld>
            <a:endParaRPr lang="en-US" dirty="0"/>
          </a:p>
        </p:txBody>
      </p:sp>
    </p:spTree>
    <p:extLst>
      <p:ext uri="{BB962C8B-B14F-4D97-AF65-F5344CB8AC3E}">
        <p14:creationId xmlns:p14="http://schemas.microsoft.com/office/powerpoint/2010/main" val="2313923283"/>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pPr eaLnBrk="1" hangingPunct="1"/>
            <a:r>
              <a:rPr lang="en-US" sz="4000" b="1" dirty="0"/>
              <a:t>Documenting Cash Match</a:t>
            </a:r>
          </a:p>
        </p:txBody>
      </p:sp>
      <p:sp>
        <p:nvSpPr>
          <p:cNvPr id="63491" name="Rectangle 3"/>
          <p:cNvSpPr>
            <a:spLocks noGrp="1" noChangeArrowheads="1"/>
          </p:cNvSpPr>
          <p:nvPr>
            <p:ph sz="half" idx="1"/>
          </p:nvPr>
        </p:nvSpPr>
        <p:spPr>
          <a:xfrm>
            <a:off x="1082512" y="2229708"/>
            <a:ext cx="6241917" cy="4023360"/>
          </a:xfrm>
        </p:spPr>
        <p:txBody>
          <a:bodyPr>
            <a:normAutofit/>
          </a:bodyPr>
          <a:lstStyle/>
          <a:p>
            <a:pPr marL="1257300" lvl="2" indent="-457200" eaLnBrk="1" hangingPunct="1">
              <a:spcBef>
                <a:spcPts val="1200"/>
              </a:spcBef>
              <a:buFont typeface="Times" pitchFamily="4" charset="0"/>
              <a:buChar char="•"/>
              <a:defRPr/>
            </a:pPr>
            <a:endParaRPr lang="en-US" dirty="0"/>
          </a:p>
          <a:p>
            <a:pPr marL="457200" indent="-457200" eaLnBrk="1" hangingPunct="1">
              <a:spcBef>
                <a:spcPts val="1200"/>
              </a:spcBef>
              <a:buFont typeface="Times" pitchFamily="4" charset="0"/>
              <a:buChar char="•"/>
              <a:defRPr/>
            </a:pPr>
            <a:r>
              <a:rPr lang="en-US" sz="2800" dirty="0"/>
              <a:t>Must show that the funds were recorded on the agency books during the operating year.</a:t>
            </a:r>
          </a:p>
          <a:p>
            <a:pPr marL="457200" indent="-457200" eaLnBrk="1" hangingPunct="1">
              <a:spcBef>
                <a:spcPts val="1200"/>
              </a:spcBef>
              <a:buFont typeface="Times" pitchFamily="4" charset="0"/>
              <a:buChar char="•"/>
              <a:defRPr/>
            </a:pPr>
            <a:r>
              <a:rPr lang="en-US" sz="2800" dirty="0"/>
              <a:t>Must show that the funds were expended on eligible expenses during the operating year.</a:t>
            </a:r>
          </a:p>
        </p:txBody>
      </p:sp>
      <p:sp>
        <p:nvSpPr>
          <p:cNvPr id="4" name="Content Placeholder 3"/>
          <p:cNvSpPr>
            <a:spLocks noGrp="1"/>
          </p:cNvSpPr>
          <p:nvPr>
            <p:ph sz="half" idx="2"/>
          </p:nvPr>
        </p:nvSpPr>
        <p:spPr>
          <a:xfrm>
            <a:off x="8417187" y="1845735"/>
            <a:ext cx="2738493" cy="4023360"/>
          </a:xfrm>
        </p:spPr>
        <p:txBody>
          <a:bodyPr>
            <a:normAutofit/>
          </a:bodyPr>
          <a:lstStyle/>
          <a:p>
            <a:r>
              <a:rPr lang="en-US" dirty="0"/>
              <a:t> </a:t>
            </a:r>
          </a:p>
        </p:txBody>
      </p:sp>
      <p:pic>
        <p:nvPicPr>
          <p:cNvPr id="3" name="Picture 2"/>
          <p:cNvPicPr>
            <a:picLocks noChangeAspect="1"/>
          </p:cNvPicPr>
          <p:nvPr/>
        </p:nvPicPr>
        <p:blipFill>
          <a:blip r:embed="rId3"/>
          <a:stretch>
            <a:fillRect/>
          </a:stretch>
        </p:blipFill>
        <p:spPr>
          <a:xfrm>
            <a:off x="8227119" y="2644574"/>
            <a:ext cx="3492500" cy="2324100"/>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pPr/>
              <a:t>87</a:t>
            </a:fld>
            <a:endParaRPr lang="en-US" dirty="0"/>
          </a:p>
        </p:txBody>
      </p:sp>
    </p:spTree>
    <p:extLst>
      <p:ext uri="{BB962C8B-B14F-4D97-AF65-F5344CB8AC3E}">
        <p14:creationId xmlns:p14="http://schemas.microsoft.com/office/powerpoint/2010/main" val="113651808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1077753" y="850631"/>
            <a:ext cx="10968567" cy="762000"/>
          </a:xfrm>
        </p:spPr>
        <p:txBody>
          <a:bodyPr/>
          <a:lstStyle/>
          <a:p>
            <a:pPr eaLnBrk="1" hangingPunct="1"/>
            <a:r>
              <a:rPr lang="en-US" sz="4000" b="1" dirty="0"/>
              <a:t>Documenting In-Kind Cash Match - Services</a:t>
            </a:r>
          </a:p>
        </p:txBody>
      </p:sp>
      <p:sp>
        <p:nvSpPr>
          <p:cNvPr id="63491" name="Rectangle 3"/>
          <p:cNvSpPr>
            <a:spLocks noGrp="1" noChangeArrowheads="1"/>
          </p:cNvSpPr>
          <p:nvPr>
            <p:ph sz="quarter" idx="1"/>
          </p:nvPr>
        </p:nvSpPr>
        <p:spPr>
          <a:xfrm>
            <a:off x="578995" y="1958338"/>
            <a:ext cx="10871200" cy="5040929"/>
          </a:xfrm>
        </p:spPr>
        <p:txBody>
          <a:bodyPr>
            <a:normAutofit/>
          </a:bodyPr>
          <a:lstStyle/>
          <a:p>
            <a:pPr marL="457200" indent="287338" eaLnBrk="1" hangingPunct="1">
              <a:spcBef>
                <a:spcPts val="0"/>
              </a:spcBef>
              <a:buFont typeface="Times" pitchFamily="4" charset="0"/>
              <a:buChar char="•"/>
              <a:defRPr/>
            </a:pPr>
            <a:endParaRPr lang="en-US" dirty="0"/>
          </a:p>
          <a:p>
            <a:pPr marL="749300" lvl="0" indent="-296863">
              <a:spcBef>
                <a:spcPts val="0"/>
              </a:spcBef>
              <a:buFont typeface="Times" pitchFamily="4" charset="0"/>
              <a:buChar char="•"/>
              <a:tabLst>
                <a:tab pos="744538" algn="l"/>
              </a:tabLst>
              <a:defRPr/>
            </a:pPr>
            <a:r>
              <a:rPr lang="en-US" sz="2400" dirty="0"/>
              <a:t>Must keep and make available, for inspection, </a:t>
            </a:r>
            <a:r>
              <a:rPr lang="en-US" sz="2400" b="1" dirty="0"/>
              <a:t>records documenting the service hours provided</a:t>
            </a:r>
            <a:r>
              <a:rPr lang="en-US" sz="2400" dirty="0"/>
              <a:t>.</a:t>
            </a:r>
          </a:p>
          <a:p>
            <a:pPr marL="457200" indent="287338" eaLnBrk="1" hangingPunct="1">
              <a:spcBef>
                <a:spcPts val="0"/>
              </a:spcBef>
              <a:buFont typeface="Times" pitchFamily="4" charset="0"/>
              <a:buChar char="•"/>
              <a:defRPr/>
            </a:pPr>
            <a:r>
              <a:rPr lang="en-US" sz="2400" dirty="0"/>
              <a:t>Must keep source documentation (e.g., MOU) on file</a:t>
            </a:r>
          </a:p>
          <a:p>
            <a:pPr marL="457200" indent="287338" eaLnBrk="1" hangingPunct="1">
              <a:spcBef>
                <a:spcPts val="0"/>
              </a:spcBef>
              <a:buFont typeface="Times" pitchFamily="4" charset="0"/>
              <a:buChar char="•"/>
              <a:defRPr/>
            </a:pPr>
            <a:r>
              <a:rPr lang="en-US" sz="2400" dirty="0"/>
              <a:t>Requirements for the MOU:</a:t>
            </a:r>
          </a:p>
          <a:p>
            <a:pPr marL="1165860" lvl="4" indent="-342900">
              <a:buFont typeface="Courier New"/>
              <a:buChar char="o"/>
              <a:defRPr/>
            </a:pPr>
            <a:r>
              <a:rPr lang="en-US" sz="2400" dirty="0"/>
              <a:t>Establish the unconditional commitment</a:t>
            </a:r>
          </a:p>
          <a:p>
            <a:pPr marL="1165860" lvl="4" indent="-342900">
              <a:buFont typeface="Courier New"/>
              <a:buChar char="o"/>
              <a:defRPr/>
            </a:pPr>
            <a:r>
              <a:rPr lang="en-US" sz="2400" dirty="0"/>
              <a:t>Describe specific service to be provided</a:t>
            </a:r>
          </a:p>
          <a:p>
            <a:pPr marL="1165860" lvl="4" indent="-342900">
              <a:buFont typeface="Courier New"/>
              <a:buChar char="o"/>
              <a:defRPr/>
            </a:pPr>
            <a:r>
              <a:rPr lang="en-US" sz="2400" dirty="0"/>
              <a:t>State profession of the persons providing the service</a:t>
            </a:r>
          </a:p>
          <a:p>
            <a:pPr marL="1165860" lvl="4" indent="-342900">
              <a:buFont typeface="Courier New"/>
              <a:buChar char="o"/>
              <a:defRPr/>
            </a:pPr>
            <a:r>
              <a:rPr lang="en-US" sz="2400" dirty="0"/>
              <a:t>State hourly cost of the service to be provided.</a:t>
            </a:r>
          </a:p>
          <a:p>
            <a:pPr marL="1165860" lvl="4" indent="-342900">
              <a:buFont typeface="Courier New"/>
              <a:buChar char="o"/>
              <a:defRPr/>
            </a:pPr>
            <a:r>
              <a:rPr lang="en-US" sz="2400" dirty="0"/>
              <a:t>Must be valued at rates consistent with those ordinarily paid </a:t>
            </a:r>
          </a:p>
          <a:p>
            <a:pPr marL="1257300" lvl="2" indent="-457200" eaLnBrk="1" hangingPunct="1">
              <a:spcBef>
                <a:spcPts val="1200"/>
              </a:spcBef>
              <a:buFont typeface="Times" pitchFamily="4" charset="0"/>
              <a:buChar char="•"/>
              <a:defRPr/>
            </a:pPr>
            <a:endParaRPr lang="en-US" dirty="0"/>
          </a:p>
          <a:p>
            <a:pPr marL="457200" indent="-457200" eaLnBrk="1" hangingPunct="1">
              <a:spcBef>
                <a:spcPts val="1200"/>
              </a:spcBef>
              <a:buFont typeface="Times" pitchFamily="4" charset="0"/>
              <a:buChar char="•"/>
              <a:defRPr/>
            </a:pPr>
            <a:endParaRPr lang="en-US" dirty="0"/>
          </a:p>
        </p:txBody>
      </p:sp>
      <p:pic>
        <p:nvPicPr>
          <p:cNvPr id="2" name="Picture 1"/>
          <p:cNvPicPr>
            <a:picLocks noChangeAspect="1"/>
          </p:cNvPicPr>
          <p:nvPr/>
        </p:nvPicPr>
        <p:blipFill rotWithShape="1">
          <a:blip r:embed="rId3"/>
          <a:srcRect b="6541"/>
          <a:stretch/>
        </p:blipFill>
        <p:spPr>
          <a:xfrm>
            <a:off x="9293570" y="3256994"/>
            <a:ext cx="2755900" cy="2753678"/>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88</a:t>
            </a:fld>
            <a:endParaRPr lang="en-US" dirty="0"/>
          </a:p>
        </p:txBody>
      </p:sp>
    </p:spTree>
    <p:extLst>
      <p:ext uri="{BB962C8B-B14F-4D97-AF65-F5344CB8AC3E}">
        <p14:creationId xmlns:p14="http://schemas.microsoft.com/office/powerpoint/2010/main" val="216391419"/>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1077753" y="850631"/>
            <a:ext cx="10968567" cy="762000"/>
          </a:xfrm>
        </p:spPr>
        <p:txBody>
          <a:bodyPr>
            <a:normAutofit fontScale="90000"/>
          </a:bodyPr>
          <a:lstStyle/>
          <a:p>
            <a:pPr eaLnBrk="1" hangingPunct="1"/>
            <a:r>
              <a:rPr lang="en-US" sz="4000" b="1" dirty="0"/>
              <a:t>Documenting In-Kind Cash Match </a:t>
            </a:r>
            <a:r>
              <a:rPr lang="mr-IN" sz="4000" b="1" dirty="0"/>
              <a:t>–</a:t>
            </a:r>
            <a:r>
              <a:rPr lang="en-US" sz="4000" b="1" dirty="0"/>
              <a:t> Goods, Property, Equipment</a:t>
            </a:r>
          </a:p>
        </p:txBody>
      </p:sp>
      <p:sp>
        <p:nvSpPr>
          <p:cNvPr id="63491" name="Rectangle 3"/>
          <p:cNvSpPr>
            <a:spLocks noGrp="1" noChangeArrowheads="1"/>
          </p:cNvSpPr>
          <p:nvPr>
            <p:ph sz="quarter" idx="1"/>
          </p:nvPr>
        </p:nvSpPr>
        <p:spPr>
          <a:xfrm>
            <a:off x="578995" y="1958338"/>
            <a:ext cx="10871200" cy="5040929"/>
          </a:xfrm>
        </p:spPr>
        <p:txBody>
          <a:bodyPr>
            <a:normAutofit/>
          </a:bodyPr>
          <a:lstStyle/>
          <a:p>
            <a:pPr marL="457200" indent="-457200" eaLnBrk="1" hangingPunct="1">
              <a:spcBef>
                <a:spcPts val="0"/>
              </a:spcBef>
              <a:buFont typeface="Times" pitchFamily="4" charset="0"/>
              <a:buChar char="•"/>
              <a:defRPr/>
            </a:pPr>
            <a:endParaRPr lang="en-US" sz="2400" dirty="0"/>
          </a:p>
          <a:p>
            <a:pPr marL="919163" lvl="0" indent="-234950" defTabSz="685800">
              <a:spcBef>
                <a:spcPts val="0"/>
              </a:spcBef>
              <a:buFont typeface="Times" pitchFamily="4" charset="0"/>
              <a:buChar char="•"/>
              <a:defRPr/>
            </a:pPr>
            <a:r>
              <a:rPr lang="en-US" sz="2400" dirty="0"/>
              <a:t>Value of commitment must be documented on source agency letterhead, signed &amp; dated.</a:t>
            </a:r>
          </a:p>
          <a:p>
            <a:pPr marL="919163" lvl="0" indent="-234950" defTabSz="685800">
              <a:spcBef>
                <a:spcPts val="0"/>
              </a:spcBef>
              <a:buFont typeface="Times" pitchFamily="4" charset="0"/>
              <a:buChar char="•"/>
              <a:defRPr/>
            </a:pPr>
            <a:r>
              <a:rPr lang="en-US" sz="2400" dirty="0"/>
              <a:t>Value must be consistent with the cost ordinarily paid for similar goods in the local market</a:t>
            </a:r>
            <a:r>
              <a:rPr lang="en-US" sz="2400" b="1" dirty="0"/>
              <a:t>.</a:t>
            </a:r>
            <a:endParaRPr lang="en-US" sz="2400" dirty="0"/>
          </a:p>
          <a:p>
            <a:pPr marL="919163" lvl="0" indent="-234950" defTabSz="685800">
              <a:spcBef>
                <a:spcPts val="0"/>
              </a:spcBef>
              <a:buFont typeface="Times" pitchFamily="4" charset="0"/>
              <a:buChar char="•"/>
              <a:defRPr/>
            </a:pPr>
            <a:r>
              <a:rPr lang="en-US" sz="2400" dirty="0"/>
              <a:t>Requirements for letter:</a:t>
            </a:r>
          </a:p>
          <a:p>
            <a:pPr lvl="5">
              <a:buFont typeface="Courier New"/>
              <a:buChar char="o"/>
              <a:defRPr/>
            </a:pPr>
            <a:r>
              <a:rPr lang="en-US" sz="2400" dirty="0"/>
              <a:t>Date on which the in-kind donation will be available</a:t>
            </a:r>
          </a:p>
          <a:p>
            <a:pPr lvl="5">
              <a:buFont typeface="Courier New"/>
              <a:buChar char="o"/>
              <a:defRPr/>
            </a:pPr>
            <a:r>
              <a:rPr lang="en-US" sz="2400" dirty="0"/>
              <a:t>Project and operating year to which the match is being contributed</a:t>
            </a:r>
          </a:p>
          <a:p>
            <a:pPr lvl="5">
              <a:buFont typeface="Courier New"/>
              <a:buChar char="o"/>
              <a:defRPr/>
            </a:pPr>
            <a:r>
              <a:rPr lang="en-US" sz="2400" dirty="0"/>
              <a:t>Allowable activities to be provided by the donation</a:t>
            </a:r>
          </a:p>
          <a:p>
            <a:pPr lvl="2">
              <a:buFont typeface="Times" pitchFamily="4" charset="0"/>
              <a:buChar char="•"/>
              <a:defRPr/>
            </a:pPr>
            <a:endParaRPr lang="en-US" sz="2000" dirty="0"/>
          </a:p>
          <a:p>
            <a:pPr marL="1257300" lvl="2" indent="-457200" eaLnBrk="1" hangingPunct="1">
              <a:spcBef>
                <a:spcPts val="1200"/>
              </a:spcBef>
              <a:buFont typeface="Times" pitchFamily="4" charset="0"/>
              <a:buChar char="•"/>
              <a:defRPr/>
            </a:pPr>
            <a:endParaRPr lang="en-US" dirty="0"/>
          </a:p>
          <a:p>
            <a:pPr marL="457200" indent="-457200" eaLnBrk="1" hangingPunct="1">
              <a:spcBef>
                <a:spcPts val="1200"/>
              </a:spcBef>
              <a:buFont typeface="Times" pitchFamily="4" charset="0"/>
              <a:buChar char="•"/>
              <a:defRPr/>
            </a:pP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0203183" y="4262983"/>
            <a:ext cx="1760445" cy="1970900"/>
          </a:xfrm>
          <a:prstGeom prst="rect">
            <a:avLst/>
          </a:prstGeom>
          <a:noFill/>
          <a:ln>
            <a:noFill/>
          </a:ln>
        </p:spPr>
      </p:pic>
      <p:sp>
        <p:nvSpPr>
          <p:cNvPr id="2" name="Slide Number Placeholder 1"/>
          <p:cNvSpPr>
            <a:spLocks noGrp="1"/>
          </p:cNvSpPr>
          <p:nvPr>
            <p:ph type="sldNum" sz="quarter" idx="12"/>
          </p:nvPr>
        </p:nvSpPr>
        <p:spPr/>
        <p:txBody>
          <a:bodyPr/>
          <a:lstStyle/>
          <a:p>
            <a:fld id="{4FAB73BC-B049-4115-A692-8D63A059BFB8}" type="slidenum">
              <a:rPr lang="en-US" smtClean="0"/>
              <a:pPr/>
              <a:t>89</a:t>
            </a:fld>
            <a:endParaRPr lang="en-US" dirty="0"/>
          </a:p>
        </p:txBody>
      </p:sp>
    </p:spTree>
    <p:extLst>
      <p:ext uri="{BB962C8B-B14F-4D97-AF65-F5344CB8AC3E}">
        <p14:creationId xmlns:p14="http://schemas.microsoft.com/office/powerpoint/2010/main" val="17261136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p:txBody>
          <a:bodyPr/>
          <a:lstStyle/>
          <a:p>
            <a:r>
              <a:rPr lang="en-US" dirty="0"/>
              <a:t>Leasing – Participant Rent </a:t>
            </a:r>
          </a:p>
        </p:txBody>
      </p:sp>
      <p:graphicFrame>
        <p:nvGraphicFramePr>
          <p:cNvPr id="12" name="Diagram 11"/>
          <p:cNvGraphicFramePr/>
          <p:nvPr>
            <p:extLst>
              <p:ext uri="{D42A27DB-BD31-4B8C-83A1-F6EECF244321}">
                <p14:modId xmlns:p14="http://schemas.microsoft.com/office/powerpoint/2010/main" val="64703089"/>
              </p:ext>
            </p:extLst>
          </p:nvPr>
        </p:nvGraphicFramePr>
        <p:xfrm>
          <a:off x="150253" y="857518"/>
          <a:ext cx="11379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9321016" y="235199"/>
            <a:ext cx="2353355" cy="1771830"/>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1203251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vs. In-kind Match</a:t>
            </a:r>
          </a:p>
        </p:txBody>
      </p:sp>
      <p:sp>
        <p:nvSpPr>
          <p:cNvPr id="3" name="Content Placeholder 2"/>
          <p:cNvSpPr>
            <a:spLocks noGrp="1"/>
          </p:cNvSpPr>
          <p:nvPr>
            <p:ph idx="1"/>
          </p:nvPr>
        </p:nvSpPr>
        <p:spPr/>
        <p:txBody>
          <a:bodyPr/>
          <a:lstStyle/>
          <a:p>
            <a:pPr marL="295275" indent="-236538">
              <a:buFont typeface="Arial"/>
              <a:buChar char="•"/>
            </a:pPr>
            <a:r>
              <a:rPr lang="en-US" sz="2400" dirty="0"/>
              <a:t>In states like CT, with large local expenditures for human services, projects can usually demonstrate sufficient cash match.</a:t>
            </a:r>
          </a:p>
          <a:p>
            <a:pPr marL="295275" indent="-236538">
              <a:buFont typeface="Arial"/>
              <a:buChar char="•"/>
            </a:pPr>
            <a:r>
              <a:rPr lang="en-US" sz="2400" dirty="0"/>
              <a:t>Match is only in-kind if it is a donation of services, goods, materials, or equipment</a:t>
            </a:r>
          </a:p>
          <a:p>
            <a:pPr marL="295275" indent="-236538">
              <a:buFont typeface="Arial"/>
              <a:buChar char="•"/>
            </a:pPr>
            <a:r>
              <a:rPr lang="en-US" sz="2400" dirty="0"/>
              <a:t>In-kind match requires an MOU. An agency cannot provide an in-kind match to itself. In-kind match must be provided by a third party.</a:t>
            </a:r>
          </a:p>
          <a:p>
            <a:pPr marL="295275" indent="-236538">
              <a:buFont typeface="Arial"/>
              <a:buChar char="•"/>
            </a:pPr>
            <a:r>
              <a:rPr lang="en-US" sz="2400" dirty="0"/>
              <a:t>Since documentation of in-kind match is significantly more onerous, projects should use cash match whenever possible.</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90</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744242" y="4897604"/>
            <a:ext cx="2715786" cy="1439474"/>
          </a:xfrm>
          <a:prstGeom prst="rect">
            <a:avLst/>
          </a:prstGeom>
          <a:noFill/>
          <a:ln>
            <a:noFill/>
          </a:ln>
        </p:spPr>
      </p:pic>
    </p:spTree>
    <p:extLst>
      <p:ext uri="{BB962C8B-B14F-4D97-AF65-F5344CB8AC3E}">
        <p14:creationId xmlns:p14="http://schemas.microsoft.com/office/powerpoint/2010/main" val="29270100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match is it?</a:t>
            </a:r>
          </a:p>
        </p:txBody>
      </p:sp>
      <p:sp>
        <p:nvSpPr>
          <p:cNvPr id="3" name="Content Placeholder 2"/>
          <p:cNvSpPr>
            <a:spLocks noGrp="1"/>
          </p:cNvSpPr>
          <p:nvPr>
            <p:ph idx="1"/>
          </p:nvPr>
        </p:nvSpPr>
        <p:spPr>
          <a:xfrm>
            <a:off x="1097279" y="1845733"/>
            <a:ext cx="10667764" cy="4563340"/>
          </a:xfrm>
        </p:spPr>
        <p:txBody>
          <a:bodyPr>
            <a:normAutofit fontScale="92500" lnSpcReduction="10000"/>
          </a:bodyPr>
          <a:lstStyle/>
          <a:p>
            <a:r>
              <a:rPr lang="en-US" sz="2200" dirty="0"/>
              <a:t>Recipient or sub-recipient agency staff provide case management funded through a DMHAS contract?</a:t>
            </a:r>
          </a:p>
          <a:p>
            <a:r>
              <a:rPr lang="en-US" sz="2200" dirty="0">
                <a:solidFill>
                  <a:srgbClr val="FF0000"/>
                </a:solidFill>
              </a:rPr>
              <a:t>Cash Match</a:t>
            </a:r>
          </a:p>
          <a:p>
            <a:pPr marL="58738" indent="0">
              <a:buNone/>
            </a:pPr>
            <a:r>
              <a:rPr lang="en-US" sz="2200" dirty="0">
                <a:solidFill>
                  <a:schemeClr val="tx1"/>
                </a:solidFill>
              </a:rPr>
              <a:t>Building utilities not covered by the </a:t>
            </a:r>
            <a:r>
              <a:rPr lang="en-US" sz="2200" dirty="0" err="1">
                <a:solidFill>
                  <a:schemeClr val="tx1"/>
                </a:solidFill>
              </a:rPr>
              <a:t>CoC</a:t>
            </a:r>
            <a:r>
              <a:rPr lang="en-US" sz="2200" dirty="0">
                <a:solidFill>
                  <a:schemeClr val="tx1"/>
                </a:solidFill>
              </a:rPr>
              <a:t> grant are paid by the recipient agency and funded through private sources?</a:t>
            </a:r>
          </a:p>
          <a:p>
            <a:pPr marL="58738" indent="0">
              <a:buNone/>
            </a:pPr>
            <a:r>
              <a:rPr lang="en-US" sz="2200" dirty="0">
                <a:solidFill>
                  <a:srgbClr val="FF0000"/>
                </a:solidFill>
              </a:rPr>
              <a:t>Cash Match</a:t>
            </a:r>
          </a:p>
          <a:p>
            <a:pPr marL="58738" indent="0">
              <a:buNone/>
            </a:pPr>
            <a:r>
              <a:rPr lang="en-US" sz="2200" dirty="0">
                <a:solidFill>
                  <a:schemeClr val="tx1"/>
                </a:solidFill>
              </a:rPr>
              <a:t>Mental health services are provided to participants by a sub-recipient and funded through SAMSHA?</a:t>
            </a:r>
          </a:p>
          <a:p>
            <a:pPr marL="58738" indent="0">
              <a:buNone/>
            </a:pPr>
            <a:r>
              <a:rPr lang="en-US" sz="2200" dirty="0">
                <a:solidFill>
                  <a:srgbClr val="FF0000"/>
                </a:solidFill>
              </a:rPr>
              <a:t>Cash Match</a:t>
            </a:r>
          </a:p>
          <a:p>
            <a:pPr marL="1588" indent="0">
              <a:buNone/>
            </a:pPr>
            <a:r>
              <a:rPr lang="en-US" sz="2200" dirty="0">
                <a:solidFill>
                  <a:schemeClr val="tx1"/>
                </a:solidFill>
              </a:rPr>
              <a:t>Board member provides legal services at no cost?</a:t>
            </a:r>
          </a:p>
          <a:p>
            <a:pPr marL="1588" indent="0">
              <a:buNone/>
            </a:pPr>
            <a:r>
              <a:rPr lang="en-US" sz="2200" dirty="0">
                <a:solidFill>
                  <a:srgbClr val="FF0000"/>
                </a:solidFill>
              </a:rPr>
              <a:t>In-kind Match</a:t>
            </a:r>
          </a:p>
          <a:p>
            <a:pPr marL="58738" indent="0">
              <a:buNone/>
            </a:pPr>
            <a:r>
              <a:rPr lang="en-US" sz="2200" dirty="0">
                <a:solidFill>
                  <a:schemeClr val="tx1"/>
                </a:solidFill>
              </a:rPr>
              <a:t>FQHC operated by a community partner provides outpatient health services to participants?</a:t>
            </a:r>
          </a:p>
          <a:p>
            <a:pPr marL="58738" indent="0">
              <a:buNone/>
            </a:pPr>
            <a:r>
              <a:rPr lang="en-US" sz="2200" dirty="0">
                <a:solidFill>
                  <a:srgbClr val="FF0000"/>
                </a:solidFill>
              </a:rPr>
              <a:t>In-kind Match</a:t>
            </a:r>
          </a:p>
          <a:p>
            <a:pPr marL="58738"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pPr/>
              <a:t>91</a:t>
            </a:fld>
            <a:endParaRPr lang="en-US" dirty="0"/>
          </a:p>
        </p:txBody>
      </p:sp>
    </p:spTree>
    <p:extLst>
      <p:ext uri="{BB962C8B-B14F-4D97-AF65-F5344CB8AC3E}">
        <p14:creationId xmlns:p14="http://schemas.microsoft.com/office/powerpoint/2010/main" val="285094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HUD Monitoring Exhibits</a:t>
            </a:r>
          </a:p>
        </p:txBody>
      </p:sp>
      <p:sp>
        <p:nvSpPr>
          <p:cNvPr id="3" name="Content Placeholder 2"/>
          <p:cNvSpPr>
            <a:spLocks noGrp="1"/>
          </p:cNvSpPr>
          <p:nvPr>
            <p:ph sz="half" idx="1"/>
          </p:nvPr>
        </p:nvSpPr>
        <p:spPr>
          <a:xfrm>
            <a:off x="1097279" y="1845734"/>
            <a:ext cx="6832813" cy="4023360"/>
          </a:xfrm>
        </p:spPr>
        <p:txBody>
          <a:bodyPr/>
          <a:lstStyle/>
          <a:p>
            <a:endParaRPr lang="en-US" dirty="0"/>
          </a:p>
          <a:p>
            <a:r>
              <a:rPr lang="en-US" dirty="0"/>
              <a:t>Updated HUD monitoring exhibits available at:</a:t>
            </a:r>
          </a:p>
          <a:p>
            <a:endParaRPr lang="en-US" dirty="0"/>
          </a:p>
          <a:p>
            <a:r>
              <a:rPr lang="en-US" dirty="0">
                <a:hlinkClick r:id="rId2"/>
              </a:rPr>
              <a:t>http://portal.hud.gov/hudportal/HUD?src=/program_offices/administration/hudclips/handbooks/cpd/6509.2</a:t>
            </a:r>
            <a:r>
              <a:rPr lang="en-US" dirty="0"/>
              <a:t> </a:t>
            </a:r>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92</a:t>
            </a:fld>
            <a:endParaRPr lang="en-US" dirty="0"/>
          </a:p>
        </p:txBody>
      </p:sp>
      <p:pic>
        <p:nvPicPr>
          <p:cNvPr id="6" name="Content Placeholder 5"/>
          <p:cNvPicPr>
            <a:picLocks noGrp="1" noChangeAspect="1"/>
          </p:cNvPicPr>
          <p:nvPr>
            <p:ph sz="half" idx="2"/>
          </p:nvPr>
        </p:nvPicPr>
        <p:blipFill>
          <a:blip r:embed="rId3"/>
          <a:srcRect l="5270" r="5270"/>
          <a:stretch>
            <a:fillRect/>
          </a:stretch>
        </p:blipFill>
        <p:spPr>
          <a:xfrm>
            <a:off x="7795859" y="2434227"/>
            <a:ext cx="3359821" cy="2737632"/>
          </a:xfrm>
          <a:prstGeom prst="rect">
            <a:avLst/>
          </a:prstGeom>
        </p:spPr>
      </p:pic>
    </p:spTree>
    <p:extLst>
      <p:ext uri="{BB962C8B-B14F-4D97-AF65-F5344CB8AC3E}">
        <p14:creationId xmlns:p14="http://schemas.microsoft.com/office/powerpoint/2010/main" val="17280583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ChangeArrowheads="1"/>
          </p:cNvSpPr>
          <p:nvPr>
            <p:ph type="title"/>
          </p:nvPr>
        </p:nvSpPr>
        <p:spPr>
          <a:xfrm>
            <a:off x="1223434" y="656359"/>
            <a:ext cx="10968567" cy="841375"/>
          </a:xfrm>
        </p:spPr>
        <p:txBody>
          <a:bodyPr/>
          <a:lstStyle/>
          <a:p>
            <a:pPr eaLnBrk="1" hangingPunct="1"/>
            <a:r>
              <a:rPr lang="en-US" sz="4000" b="1" dirty="0"/>
              <a:t>HUD Monitoring Areas</a:t>
            </a:r>
          </a:p>
        </p:txBody>
      </p:sp>
      <p:graphicFrame>
        <p:nvGraphicFramePr>
          <p:cNvPr id="2" name="Diagram 1"/>
          <p:cNvGraphicFramePr/>
          <p:nvPr>
            <p:extLst>
              <p:ext uri="{D42A27DB-BD31-4B8C-83A1-F6EECF244321}">
                <p14:modId xmlns:p14="http://schemas.microsoft.com/office/powerpoint/2010/main" val="368299252"/>
              </p:ext>
            </p:extLst>
          </p:nvPr>
        </p:nvGraphicFramePr>
        <p:xfrm>
          <a:off x="1890273" y="1933877"/>
          <a:ext cx="8128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93</a:t>
            </a:fld>
            <a:endParaRPr lang="en-US" dirty="0"/>
          </a:p>
        </p:txBody>
      </p:sp>
    </p:spTree>
    <p:extLst>
      <p:ext uri="{BB962C8B-B14F-4D97-AF65-F5344CB8AC3E}">
        <p14:creationId xmlns:p14="http://schemas.microsoft.com/office/powerpoint/2010/main" val="26359589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Success</a:t>
            </a:r>
          </a:p>
        </p:txBody>
      </p:sp>
      <p:sp>
        <p:nvSpPr>
          <p:cNvPr id="3" name="Content Placeholder 2"/>
          <p:cNvSpPr>
            <a:spLocks noGrp="1"/>
          </p:cNvSpPr>
          <p:nvPr>
            <p:ph idx="1"/>
          </p:nvPr>
        </p:nvSpPr>
        <p:spPr>
          <a:xfrm>
            <a:off x="1023445" y="2008480"/>
            <a:ext cx="10058400" cy="4229820"/>
          </a:xfrm>
        </p:spPr>
        <p:txBody>
          <a:bodyPr>
            <a:normAutofit/>
          </a:bodyPr>
          <a:lstStyle/>
          <a:p>
            <a:pPr marL="450850" indent="-387350">
              <a:buFont typeface="Arial"/>
              <a:buChar char="•"/>
            </a:pPr>
            <a:r>
              <a:rPr lang="en-US" sz="2800" dirty="0">
                <a:ea typeface="Osaka"/>
                <a:cs typeface="Baskerville"/>
              </a:rPr>
              <a:t>Use resources provided on handout.</a:t>
            </a:r>
          </a:p>
          <a:p>
            <a:pPr marL="450850" indent="-387350">
              <a:buFont typeface="Arial"/>
              <a:buChar char="•"/>
            </a:pPr>
            <a:r>
              <a:rPr lang="en-US" sz="2800" dirty="0">
                <a:ea typeface="Osaka"/>
                <a:cs typeface="Baskerville"/>
              </a:rPr>
              <a:t>Include supervisory review of eligibility documentation as a standard intake process.</a:t>
            </a:r>
          </a:p>
          <a:p>
            <a:pPr marL="450850" indent="-387350">
              <a:buFont typeface="Arial"/>
              <a:buChar char="•"/>
            </a:pPr>
            <a:r>
              <a:rPr lang="en-US" sz="2800" dirty="0">
                <a:ea typeface="Osaka"/>
                <a:cs typeface="Baskerville"/>
              </a:rPr>
              <a:t>Use DMHAS Rent Calculation Spreadsheet or </a:t>
            </a:r>
            <a:r>
              <a:rPr lang="en-US" sz="2800" dirty="0"/>
              <a:t>HUD </a:t>
            </a:r>
          </a:p>
          <a:p>
            <a:pPr marL="63500" indent="0">
              <a:buNone/>
            </a:pPr>
            <a:r>
              <a:rPr lang="en-US" sz="2800" dirty="0"/>
              <a:t>	CPD Income Calculator  - Select HOPWA</a:t>
            </a:r>
          </a:p>
          <a:p>
            <a:r>
              <a:rPr lang="en-US" sz="1600" u="sng" dirty="0">
                <a:hlinkClick r:id="rId3"/>
              </a:rPr>
              <a:t>https://www.hudexchange.info/resource/2079/cpd-income-eligibility-calculator/</a:t>
            </a:r>
            <a:r>
              <a:rPr lang="en-US" sz="1600" dirty="0"/>
              <a:t> </a:t>
            </a:r>
            <a:endParaRPr lang="en-US" sz="1600" dirty="0">
              <a:ea typeface="Osaka"/>
              <a:cs typeface="Baskerville"/>
            </a:endParaRPr>
          </a:p>
          <a:p>
            <a:pPr marL="450850" indent="-387350">
              <a:buFont typeface="Arial"/>
              <a:buChar char="•"/>
            </a:pPr>
            <a:r>
              <a:rPr lang="en-US" sz="2800" dirty="0">
                <a:ea typeface="Osaka"/>
                <a:cs typeface="Baskerville"/>
              </a:rPr>
              <a:t>Review files for compliance at least annually.</a:t>
            </a:r>
          </a:p>
          <a:p>
            <a:pPr marL="450850" indent="-387350">
              <a:buFont typeface="Arial"/>
              <a:buChar char="•"/>
            </a:pPr>
            <a:r>
              <a:rPr lang="en-US" sz="2800" dirty="0">
                <a:ea typeface="Osaka"/>
                <a:cs typeface="Baskerville"/>
              </a:rPr>
              <a:t>Use cash match and don’t over commit.</a:t>
            </a:r>
          </a:p>
          <a:p>
            <a:pPr>
              <a:buFont typeface="Arial"/>
              <a:buChar char="•"/>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94</a:t>
            </a:fld>
            <a:endParaRPr lang="en-US" dirty="0"/>
          </a:p>
        </p:txBody>
      </p:sp>
      <p:pic>
        <p:nvPicPr>
          <p:cNvPr id="6" name="Picture 5"/>
          <p:cNvPicPr>
            <a:picLocks noChangeAspect="1"/>
          </p:cNvPicPr>
          <p:nvPr/>
        </p:nvPicPr>
        <p:blipFill>
          <a:blip r:embed="rId4"/>
          <a:stretch>
            <a:fillRect/>
          </a:stretch>
        </p:blipFill>
        <p:spPr>
          <a:xfrm>
            <a:off x="9202265" y="3431639"/>
            <a:ext cx="2540000" cy="2425700"/>
          </a:xfrm>
          <a:prstGeom prst="rect">
            <a:avLst/>
          </a:prstGeom>
        </p:spPr>
      </p:pic>
    </p:spTree>
    <p:extLst>
      <p:ext uri="{BB962C8B-B14F-4D97-AF65-F5344CB8AC3E}">
        <p14:creationId xmlns:p14="http://schemas.microsoft.com/office/powerpoint/2010/main" val="14914471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Wrap-up &amp; Evaluations</a:t>
            </a:r>
          </a:p>
        </p:txBody>
      </p:sp>
      <p:sp>
        <p:nvSpPr>
          <p:cNvPr id="6" name="Text Placeholder 5"/>
          <p:cNvSpPr>
            <a:spLocks noGrp="1"/>
          </p:cNvSpPr>
          <p:nvPr>
            <p:ph type="body" idx="1"/>
          </p:nvPr>
        </p:nvSpPr>
        <p:spPr/>
        <p:txBody>
          <a:bodyPr/>
          <a:lstStyle/>
          <a:p>
            <a:r>
              <a:rPr lang="en-US" dirty="0"/>
              <a:t>Thanks for participating!</a:t>
            </a:r>
          </a:p>
        </p:txBody>
      </p:sp>
      <p:sp>
        <p:nvSpPr>
          <p:cNvPr id="4" name="Slide Number Placeholder 3"/>
          <p:cNvSpPr>
            <a:spLocks noGrp="1"/>
          </p:cNvSpPr>
          <p:nvPr>
            <p:ph type="sldNum" sz="quarter" idx="12"/>
          </p:nvPr>
        </p:nvSpPr>
        <p:spPr/>
        <p:txBody>
          <a:bodyPr/>
          <a:lstStyle/>
          <a:p>
            <a:fld id="{4FAB73BC-B049-4115-A692-8D63A059BFB8}" type="slidenum">
              <a:rPr lang="en-US" smtClean="0"/>
              <a:pPr/>
              <a:t>95</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190999" y="832158"/>
            <a:ext cx="3810000" cy="2247515"/>
          </a:xfrm>
          <a:prstGeom prst="rect">
            <a:avLst/>
          </a:prstGeom>
          <a:noFill/>
          <a:ln>
            <a:noFill/>
          </a:ln>
        </p:spPr>
      </p:pic>
    </p:spTree>
    <p:extLst>
      <p:ext uri="{BB962C8B-B14F-4D97-AF65-F5344CB8AC3E}">
        <p14:creationId xmlns:p14="http://schemas.microsoft.com/office/powerpoint/2010/main" val="19037095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CT BOS Team</a:t>
            </a:r>
          </a:p>
        </p:txBody>
      </p:sp>
      <p:sp>
        <p:nvSpPr>
          <p:cNvPr id="5" name="Content Placeholder 4"/>
          <p:cNvSpPr>
            <a:spLocks noGrp="1"/>
          </p:cNvSpPr>
          <p:nvPr>
            <p:ph idx="1"/>
          </p:nvPr>
        </p:nvSpPr>
        <p:spPr>
          <a:xfrm>
            <a:off x="1097280" y="1839506"/>
            <a:ext cx="10058400" cy="4560868"/>
          </a:xfrm>
        </p:spPr>
        <p:txBody>
          <a:bodyPr>
            <a:normAutofit fontScale="25000" lnSpcReduction="20000"/>
          </a:bodyPr>
          <a:lstStyle/>
          <a:p>
            <a:pPr>
              <a:spcBef>
                <a:spcPts val="600"/>
              </a:spcBef>
            </a:pPr>
            <a:r>
              <a:rPr lang="en-US" sz="9600" dirty="0">
                <a:solidFill>
                  <a:srgbClr val="000000"/>
                </a:solidFill>
              </a:rPr>
              <a:t>Suzanne Wagner</a:t>
            </a:r>
          </a:p>
          <a:p>
            <a:pPr>
              <a:spcBef>
                <a:spcPts val="600"/>
              </a:spcBef>
            </a:pPr>
            <a:r>
              <a:rPr lang="en-US" sz="9600" u="sng" dirty="0">
                <a:solidFill>
                  <a:schemeClr val="accent2"/>
                </a:solidFill>
                <a:hlinkClick r:id="rId3"/>
              </a:rPr>
              <a:t>swagner@housinginnovations.us</a:t>
            </a:r>
            <a:endParaRPr lang="en-US" sz="9600" u="sng" dirty="0">
              <a:solidFill>
                <a:schemeClr val="accent2"/>
              </a:solidFill>
            </a:endParaRPr>
          </a:p>
          <a:p>
            <a:pPr marL="0" indent="0">
              <a:buNone/>
            </a:pPr>
            <a:r>
              <a:rPr lang="en-US" sz="4000" dirty="0">
                <a:solidFill>
                  <a:schemeClr val="accent2"/>
                </a:solidFill>
              </a:rPr>
              <a:t>   </a:t>
            </a:r>
            <a:r>
              <a:rPr lang="en-US" sz="9600" dirty="0">
                <a:solidFill>
                  <a:schemeClr val="tx1"/>
                </a:solidFill>
              </a:rPr>
              <a:t>Howard </a:t>
            </a:r>
            <a:r>
              <a:rPr lang="en-US" sz="9600" dirty="0" err="1">
                <a:solidFill>
                  <a:schemeClr val="tx1"/>
                </a:solidFill>
              </a:rPr>
              <a:t>Burchman</a:t>
            </a:r>
            <a:endParaRPr lang="en-US" sz="9600" dirty="0">
              <a:solidFill>
                <a:schemeClr val="tx1"/>
              </a:solidFill>
            </a:endParaRPr>
          </a:p>
          <a:p>
            <a:r>
              <a:rPr lang="en-US" sz="9600" u="sng" dirty="0">
                <a:solidFill>
                  <a:srgbClr val="63A537"/>
                </a:solidFill>
                <a:hlinkClick r:id="rId4"/>
              </a:rPr>
              <a:t>hburchman@housinginnovations.us</a:t>
            </a:r>
            <a:endParaRPr lang="en-US" sz="9600" u="sng" dirty="0">
              <a:solidFill>
                <a:srgbClr val="63A537"/>
              </a:solidFill>
            </a:endParaRPr>
          </a:p>
          <a:p>
            <a:pPr marL="0" indent="0">
              <a:spcBef>
                <a:spcPts val="600"/>
              </a:spcBef>
              <a:buNone/>
            </a:pPr>
            <a:r>
              <a:rPr lang="en-US" sz="9600" dirty="0">
                <a:solidFill>
                  <a:srgbClr val="000000"/>
                </a:solidFill>
              </a:rPr>
              <a:t> Lauren Pareti</a:t>
            </a:r>
          </a:p>
          <a:p>
            <a:pPr>
              <a:spcBef>
                <a:spcPts val="600"/>
              </a:spcBef>
            </a:pPr>
            <a:r>
              <a:rPr lang="en-US" sz="9600" u="sng" dirty="0">
                <a:solidFill>
                  <a:srgbClr val="63A537"/>
                </a:solidFill>
              </a:rPr>
              <a:t>lpareti@housinginnovations.us</a:t>
            </a:r>
          </a:p>
          <a:p>
            <a:pPr>
              <a:spcBef>
                <a:spcPts val="600"/>
              </a:spcBef>
            </a:pPr>
            <a:r>
              <a:rPr lang="en-US" sz="9600" dirty="0">
                <a:solidFill>
                  <a:schemeClr val="tx1"/>
                </a:solidFill>
              </a:rPr>
              <a:t>Kara Capone</a:t>
            </a:r>
          </a:p>
          <a:p>
            <a:pPr>
              <a:spcBef>
                <a:spcPts val="600"/>
              </a:spcBef>
            </a:pPr>
            <a:r>
              <a:rPr lang="en-US" sz="9600" u="sng" dirty="0" err="1">
                <a:solidFill>
                  <a:srgbClr val="63A537"/>
                </a:solidFill>
              </a:rPr>
              <a:t>kcapone@housinginnovations.us</a:t>
            </a:r>
            <a:endParaRPr lang="en-US" sz="9600" dirty="0">
              <a:solidFill>
                <a:schemeClr val="tx1"/>
              </a:solidFill>
            </a:endParaRPr>
          </a:p>
          <a:p>
            <a:pPr>
              <a:spcBef>
                <a:spcPts val="600"/>
              </a:spcBef>
            </a:pPr>
            <a:r>
              <a:rPr lang="en-US" sz="9600" dirty="0">
                <a:solidFill>
                  <a:schemeClr val="tx1"/>
                </a:solidFill>
              </a:rPr>
              <a:t>Myles Wensek</a:t>
            </a:r>
          </a:p>
          <a:p>
            <a:pPr>
              <a:spcBef>
                <a:spcPts val="600"/>
              </a:spcBef>
            </a:pPr>
            <a:r>
              <a:rPr lang="en-US" sz="9600" u="sng" dirty="0">
                <a:solidFill>
                  <a:srgbClr val="63A537"/>
                </a:solidFill>
                <a:hlinkClick r:id="rId5"/>
              </a:rPr>
              <a:t>mylesw@housinginnovations.us</a:t>
            </a:r>
            <a:endParaRPr lang="en-US" sz="9600" u="sng" dirty="0">
              <a:solidFill>
                <a:srgbClr val="63A537"/>
              </a:solidFill>
            </a:endParaRPr>
          </a:p>
          <a:p>
            <a:pPr marL="0" indent="0">
              <a:spcBef>
                <a:spcPts val="600"/>
              </a:spcBef>
              <a:buNone/>
            </a:pPr>
            <a:r>
              <a:rPr lang="en-US" sz="4000" dirty="0">
                <a:solidFill>
                  <a:srgbClr val="63A537"/>
                </a:solidFill>
              </a:rPr>
              <a:t>  </a:t>
            </a:r>
            <a:r>
              <a:rPr lang="en-US" sz="9600" dirty="0">
                <a:solidFill>
                  <a:srgbClr val="000000"/>
                </a:solidFill>
              </a:rPr>
              <a:t>Liz Isaacs</a:t>
            </a:r>
          </a:p>
          <a:p>
            <a:pPr>
              <a:spcBef>
                <a:spcPts val="600"/>
              </a:spcBef>
            </a:pPr>
            <a:r>
              <a:rPr lang="en-US" sz="9600" u="sng" dirty="0">
                <a:solidFill>
                  <a:srgbClr val="63A537"/>
                </a:solidFill>
              </a:rPr>
              <a:t>episaf@comcast.net</a:t>
            </a:r>
          </a:p>
          <a:p>
            <a:pPr lvl="1">
              <a:buSzPct val="68000"/>
              <a:buFont typeface="Courier New" panose="02070309020205020404" pitchFamily="49" charset="0"/>
              <a:buChar char="o"/>
            </a:pPr>
            <a:endParaRPr lang="en-US" sz="8000" dirty="0">
              <a:solidFill>
                <a:srgbClr val="000000"/>
              </a:solidFill>
            </a:endParaRPr>
          </a:p>
          <a:p>
            <a:endParaRPr lang="en-US" dirty="0"/>
          </a:p>
          <a:p>
            <a:pPr lvl="1"/>
            <a:endParaRPr lang="en-US" dirty="0"/>
          </a:p>
          <a:p>
            <a:pPr lvl="1"/>
            <a:endParaRPr lang="en-US" dirty="0"/>
          </a:p>
          <a:p>
            <a:r>
              <a:rPr lang="en-US" dirty="0"/>
              <a:t>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2306" y="265310"/>
            <a:ext cx="2181505" cy="1170925"/>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z="2000" smtClean="0"/>
              <a:pPr/>
              <a:t>96</a:t>
            </a:fld>
            <a:endParaRPr lang="en-US" sz="2000" dirty="0"/>
          </a:p>
        </p:txBody>
      </p:sp>
    </p:spTree>
    <p:extLst>
      <p:ext uri="{BB962C8B-B14F-4D97-AF65-F5344CB8AC3E}">
        <p14:creationId xmlns:p14="http://schemas.microsoft.com/office/powerpoint/2010/main" val="2878023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62742</TotalTime>
  <Words>8920</Words>
  <Application>Microsoft Office PowerPoint</Application>
  <PresentationFormat>Widescreen</PresentationFormat>
  <Paragraphs>1093</Paragraphs>
  <Slides>96</Slides>
  <Notes>37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10" baseType="lpstr">
      <vt:lpstr>ＭＳ Ｐゴシック</vt:lpstr>
      <vt:lpstr>Arial</vt:lpstr>
      <vt:lpstr>Arial Rounded MT Bold</vt:lpstr>
      <vt:lpstr>Baskerville</vt:lpstr>
      <vt:lpstr>Calibri</vt:lpstr>
      <vt:lpstr>Calibri Light</vt:lpstr>
      <vt:lpstr>Courier New</vt:lpstr>
      <vt:lpstr>Lucida Grande</vt:lpstr>
      <vt:lpstr>Mangal</vt:lpstr>
      <vt:lpstr>Osaka</vt:lpstr>
      <vt:lpstr>Times</vt:lpstr>
      <vt:lpstr>Wingdings</vt:lpstr>
      <vt:lpstr>Retrospect</vt:lpstr>
      <vt:lpstr>think-cell Slide</vt:lpstr>
      <vt:lpstr> CT Balance of State (CT BOS)  Continuum of Care (CoC) Managing CoC Grants  Morning Session:  Operational Components Afternoon Session:  Fiscal Components  December 14, 2017  </vt:lpstr>
      <vt:lpstr>Agenda</vt:lpstr>
      <vt:lpstr>Why are you here today?</vt:lpstr>
      <vt:lpstr>Learning Objectives – Session #1</vt:lpstr>
      <vt:lpstr>HUD Requirements</vt:lpstr>
      <vt:lpstr>Income Verification &amp; Rent Calculation</vt:lpstr>
      <vt:lpstr>    Rental Assistance – Participant Rent</vt:lpstr>
      <vt:lpstr>Utilities – Rental Assistance</vt:lpstr>
      <vt:lpstr>Leasing – Participant Rent </vt:lpstr>
      <vt:lpstr>Mandatory Annual Income Deductions</vt:lpstr>
      <vt:lpstr>Assistance Animals are NOT Pets</vt:lpstr>
      <vt:lpstr>Example – Joe’s Rent Calculation</vt:lpstr>
      <vt:lpstr>Example – Kristy’s Rent Calculation</vt:lpstr>
      <vt:lpstr>What counts as income?</vt:lpstr>
      <vt:lpstr>Common Examples of Income Excluded</vt:lpstr>
      <vt:lpstr>How are assets treated?</vt:lpstr>
      <vt:lpstr>Income Review &amp; Documentation</vt:lpstr>
      <vt:lpstr>Discussion Question</vt:lpstr>
      <vt:lpstr>Fluctuations in Income</vt:lpstr>
      <vt:lpstr>Small group discussions</vt:lpstr>
      <vt:lpstr>Small group discussions– Lynn &amp; Connie</vt:lpstr>
      <vt:lpstr>Small group discussions– Sue &amp; Ann</vt:lpstr>
      <vt:lpstr>Small group discussions - Drew</vt:lpstr>
      <vt:lpstr>Small group discussions - Tony </vt:lpstr>
      <vt:lpstr>Small group discussions - Frannie</vt:lpstr>
      <vt:lpstr>CT BOS Rapid Re-housing – Participant Rent  Note:  Slide reflects policy as currently written; Changes/corrections currently under consideration by the Steering Committee</vt:lpstr>
      <vt:lpstr>Review</vt:lpstr>
      <vt:lpstr>Housing Requirements</vt:lpstr>
      <vt:lpstr>Housing Quality Inspections</vt:lpstr>
      <vt:lpstr>Does the unit pass, if…</vt:lpstr>
      <vt:lpstr>Lead-based Paint</vt:lpstr>
      <vt:lpstr>Rent Reasonableness</vt:lpstr>
      <vt:lpstr>Rent Reasonableness – Examples from the Field</vt:lpstr>
      <vt:lpstr>Conflicts of Interest</vt:lpstr>
      <vt:lpstr>Is it a conflict of interest, if…</vt:lpstr>
      <vt:lpstr>Leases &amp; Occupancy agreements</vt:lpstr>
      <vt:lpstr> Environmental Review (ER)</vt:lpstr>
      <vt:lpstr> Environmental Review (ER)</vt:lpstr>
      <vt:lpstr>Review</vt:lpstr>
      <vt:lpstr>Other Requirements</vt:lpstr>
      <vt:lpstr>Managing sub-recipients</vt:lpstr>
      <vt:lpstr>Other Administrative Requirements</vt:lpstr>
      <vt:lpstr>GRANT AMENDMENTS &amp; OTHER CHANGES</vt:lpstr>
      <vt:lpstr>What is a Significant Change?</vt:lpstr>
      <vt:lpstr>How To Make a Significant Change</vt:lpstr>
      <vt:lpstr>How To Make a Minor Change</vt:lpstr>
      <vt:lpstr>Which of these requires a grant amendment?</vt:lpstr>
      <vt:lpstr>Which of these requires a grant amendment?</vt:lpstr>
      <vt:lpstr>Overview of Fiscal Requirements</vt:lpstr>
      <vt:lpstr>Learning Objectives – Session #2</vt:lpstr>
      <vt:lpstr>HUD Requirements</vt:lpstr>
      <vt:lpstr>Program Income</vt:lpstr>
      <vt:lpstr>Examples of impermissible fees</vt:lpstr>
      <vt:lpstr>PowerPoint Presentation</vt:lpstr>
      <vt:lpstr>Determining Costs</vt:lpstr>
      <vt:lpstr>Determining Cost Eligibility</vt:lpstr>
      <vt:lpstr>Review</vt:lpstr>
      <vt:lpstr>Eligible Costs – Rental Assistance</vt:lpstr>
      <vt:lpstr>Eligible Costs – Rental Assistance</vt:lpstr>
      <vt:lpstr>Eligible Costs - Leasing</vt:lpstr>
      <vt:lpstr>Eligible Costs - Utilities</vt:lpstr>
      <vt:lpstr>Eligible Costs - Operating</vt:lpstr>
      <vt:lpstr>Ineligible Costs - Operating</vt:lpstr>
      <vt:lpstr>Review</vt:lpstr>
      <vt:lpstr>Eligible Costs – Supportive Services</vt:lpstr>
      <vt:lpstr>Ineligible Costs – Supportive Services</vt:lpstr>
      <vt:lpstr>Eligible Operating Costs – Supportive Services</vt:lpstr>
      <vt:lpstr>Review</vt:lpstr>
      <vt:lpstr>Eligible Costs − Project Administration</vt:lpstr>
      <vt:lpstr>Eligible Costs − Project Administration (2)</vt:lpstr>
      <vt:lpstr>Ineligible Costs − Project Administration</vt:lpstr>
      <vt:lpstr>Direct vs. Indirect Costs</vt:lpstr>
      <vt:lpstr>Administrative vs. Indirect Costs</vt:lpstr>
      <vt:lpstr>What type of expense is this?</vt:lpstr>
      <vt:lpstr>Fully Spending Grant Funds</vt:lpstr>
      <vt:lpstr>Tracking Under Spending</vt:lpstr>
      <vt:lpstr>Reducing Under Spending - </vt:lpstr>
      <vt:lpstr>Reducing Under Spending (2) </vt:lpstr>
      <vt:lpstr>Reducing Under Spending (3) </vt:lpstr>
      <vt:lpstr>Other fiscal requirements</vt:lpstr>
      <vt:lpstr>Documenting Time</vt:lpstr>
      <vt:lpstr>Procurement Overview</vt:lpstr>
      <vt:lpstr>Most Common for CoC Projects: Small Purchase</vt:lpstr>
      <vt:lpstr>Match Requirements</vt:lpstr>
      <vt:lpstr>Understanding Match</vt:lpstr>
      <vt:lpstr>What Is Not Match?</vt:lpstr>
      <vt:lpstr>Documenting Cash Match</vt:lpstr>
      <vt:lpstr>Documenting In-Kind Cash Match - Services</vt:lpstr>
      <vt:lpstr>Documenting In-Kind Cash Match – Goods, Property, Equipment</vt:lpstr>
      <vt:lpstr>Cash vs. In-kind Match</vt:lpstr>
      <vt:lpstr>What type of match is it?</vt:lpstr>
      <vt:lpstr>HUD Monitoring Exhibits</vt:lpstr>
      <vt:lpstr>HUD Monitoring Areas</vt:lpstr>
      <vt:lpstr>Tips for Success</vt:lpstr>
      <vt:lpstr>Wrap-up &amp; Evaluations</vt:lpstr>
      <vt:lpstr>CT BOS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Tenancy Rights and Responsibilities in HUD-VASH</dc:title>
  <dc:creator>Howard Burchman</dc:creator>
  <cp:lastModifiedBy>Kara Capone</cp:lastModifiedBy>
  <cp:revision>881</cp:revision>
  <cp:lastPrinted>2015-03-30T19:15:35Z</cp:lastPrinted>
  <dcterms:created xsi:type="dcterms:W3CDTF">2013-04-24T21:53:51Z</dcterms:created>
  <dcterms:modified xsi:type="dcterms:W3CDTF">2018-07-20T12:55:45Z</dcterms:modified>
</cp:coreProperties>
</file>